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0" r:id="rId1"/>
  </p:sldMasterIdLst>
  <p:sldIdLst>
    <p:sldId id="256" r:id="rId2"/>
    <p:sldId id="280" r:id="rId3"/>
    <p:sldId id="263" r:id="rId4"/>
    <p:sldId id="262" r:id="rId5"/>
    <p:sldId id="281" r:id="rId6"/>
    <p:sldId id="293" r:id="rId7"/>
    <p:sldId id="294" r:id="rId8"/>
    <p:sldId id="295" r:id="rId9"/>
    <p:sldId id="296" r:id="rId10"/>
    <p:sldId id="297" r:id="rId11"/>
    <p:sldId id="287" r:id="rId12"/>
    <p:sldId id="282" r:id="rId13"/>
    <p:sldId id="272" r:id="rId14"/>
    <p:sldId id="298" r:id="rId15"/>
    <p:sldId id="299" r:id="rId16"/>
    <p:sldId id="300" r:id="rId17"/>
    <p:sldId id="315" r:id="rId18"/>
    <p:sldId id="288" r:id="rId19"/>
    <p:sldId id="283" r:id="rId20"/>
    <p:sldId id="301" r:id="rId21"/>
    <p:sldId id="289" r:id="rId22"/>
    <p:sldId id="284" r:id="rId23"/>
    <p:sldId id="306" r:id="rId24"/>
    <p:sldId id="307" r:id="rId25"/>
    <p:sldId id="308" r:id="rId26"/>
    <p:sldId id="290" r:id="rId27"/>
    <p:sldId id="285" r:id="rId28"/>
    <p:sldId id="310" r:id="rId29"/>
    <p:sldId id="311" r:id="rId30"/>
    <p:sldId id="291" r:id="rId31"/>
    <p:sldId id="286" r:id="rId32"/>
    <p:sldId id="314" r:id="rId33"/>
    <p:sldId id="258" r:id="rId34"/>
    <p:sldId id="292" r:id="rId35"/>
    <p:sldId id="267" r:id="rId36"/>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05" autoAdjust="0"/>
    <p:restoredTop sz="94660"/>
  </p:normalViewPr>
  <p:slideViewPr>
    <p:cSldViewPr snapToGrid="0">
      <p:cViewPr varScale="1">
        <p:scale>
          <a:sx n="112" d="100"/>
          <a:sy n="112" d="100"/>
        </p:scale>
        <p:origin x="630" y="9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14354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396835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67507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900722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D76CFB-7088-494F-9375-048FDECDA638}" type="datetimeFigureOut">
              <a:rPr lang="en-US" smtClean="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597396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D76CFB-7088-494F-9375-048FDECDA638}" type="datetimeFigureOut">
              <a:rPr lang="en-US" smtClean="0"/>
              <a:t>2/23/2026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982219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D76CFB-7088-494F-9375-048FDECDA638}" type="datetimeFigureOut">
              <a:rPr lang="en-US" smtClean="0"/>
              <a:t>2/23/2026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638413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D76CFB-7088-494F-9375-048FDECDA638}" type="datetimeFigureOut">
              <a:rPr lang="en-US" smtClean="0"/>
              <a:t>2/23/2026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1320752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D76CFB-7088-494F-9375-048FDECDA638}" type="datetimeFigureOut">
              <a:rPr lang="en-US" smtClean="0"/>
              <a:t>2/23/2026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542424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76CFB-7088-494F-9375-048FDECDA638}" type="datetimeFigureOut">
              <a:rPr lang="en-US" smtClean="0"/>
              <a:t>2/23/2026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824397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76CFB-7088-494F-9375-048FDECDA638}" type="datetimeFigureOut">
              <a:rPr lang="en-US" smtClean="0"/>
              <a:t>2/23/2026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2996945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D76CFB-7088-494F-9375-048FDECDA638}" type="datetimeFigureOut">
              <a:rPr lang="en-US" smtClean="0"/>
              <a:t>2/23/2026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368F8-CA67-4E96-B08F-70DBB21FBBDC}" type="slidenum">
              <a:rPr lang="en-US" smtClean="0"/>
              <a:t>‹#›</a:t>
            </a:fld>
            <a:endParaRPr lang="en-US" dirty="0"/>
          </a:p>
        </p:txBody>
      </p:sp>
    </p:spTree>
    <p:extLst>
      <p:ext uri="{BB962C8B-B14F-4D97-AF65-F5344CB8AC3E}">
        <p14:creationId xmlns:p14="http://schemas.microsoft.com/office/powerpoint/2010/main" val="4101736993"/>
      </p:ext>
    </p:extLst>
  </p:cSld>
  <p:clrMap bg1="dk1" tx1="lt1" bg2="dk2" tx2="lt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CFF209-7D7A-44BB-BF01-552C8466207F}"/>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3132160" y="1021"/>
            <a:ext cx="9059839" cy="6855958"/>
          </a:xfrm>
          <a:prstGeom prst="rect">
            <a:avLst/>
          </a:prstGeom>
        </p:spPr>
      </p:pic>
      <p:sp>
        <p:nvSpPr>
          <p:cNvPr id="2" name="Title 1">
            <a:extLst>
              <a:ext uri="{FF2B5EF4-FFF2-40B4-BE49-F238E27FC236}">
                <a16:creationId xmlns:a16="http://schemas.microsoft.com/office/drawing/2014/main" id="{09256172-1A5F-4381-91BD-112845737193}"/>
              </a:ext>
            </a:extLst>
          </p:cNvPr>
          <p:cNvSpPr>
            <a:spLocks noGrp="1"/>
          </p:cNvSpPr>
          <p:nvPr>
            <p:ph type="ctrTitle"/>
          </p:nvPr>
        </p:nvSpPr>
        <p:spPr>
          <a:xfrm>
            <a:off x="6556100" y="1099671"/>
            <a:ext cx="4972511" cy="3367554"/>
          </a:xfrm>
        </p:spPr>
        <p:txBody>
          <a:bodyPr anchor="b">
            <a:normAutofit/>
          </a:bodyPr>
          <a:lstStyle/>
          <a:p>
            <a:pPr algn="l"/>
            <a:r>
              <a:rPr lang="en-US" sz="6600" dirty="0"/>
              <a:t>Corpus Christi</a:t>
            </a:r>
          </a:p>
        </p:txBody>
      </p:sp>
      <p:sp>
        <p:nvSpPr>
          <p:cNvPr id="3" name="Subtitle 2">
            <a:extLst>
              <a:ext uri="{FF2B5EF4-FFF2-40B4-BE49-F238E27FC236}">
                <a16:creationId xmlns:a16="http://schemas.microsoft.com/office/drawing/2014/main" id="{5078D60E-52F4-43EC-8539-22BCAD60F3F9}"/>
              </a:ext>
            </a:extLst>
          </p:cNvPr>
          <p:cNvSpPr>
            <a:spLocks noGrp="1"/>
          </p:cNvSpPr>
          <p:nvPr>
            <p:ph type="subTitle" idx="1"/>
          </p:nvPr>
        </p:nvSpPr>
        <p:spPr>
          <a:xfrm>
            <a:off x="6556100" y="4687316"/>
            <a:ext cx="4972512" cy="1517088"/>
          </a:xfrm>
        </p:spPr>
        <p:txBody>
          <a:bodyPr>
            <a:normAutofit/>
          </a:bodyPr>
          <a:lstStyle/>
          <a:p>
            <a:r>
              <a:rPr lang="en-US" sz="2800" dirty="0"/>
              <a:t>Memorial Campaign Booklet</a:t>
            </a:r>
            <a:endParaRPr lang="en-US" dirty="0"/>
          </a:p>
          <a:p>
            <a:r>
              <a:rPr lang="en-US" sz="2000" i="1" dirty="0"/>
              <a:t>3-year pledge opportunities</a:t>
            </a:r>
          </a:p>
        </p:txBody>
      </p:sp>
      <p:pic>
        <p:nvPicPr>
          <p:cNvPr id="5" name="Picture 4" descr="A picture containing floor, indoor, building, wooden&#10;&#10;Description automatically generated">
            <a:extLst>
              <a:ext uri="{FF2B5EF4-FFF2-40B4-BE49-F238E27FC236}">
                <a16:creationId xmlns:a16="http://schemas.microsoft.com/office/drawing/2014/main" id="{E041841D-82B5-4B6A-A422-9076376D58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338399930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6684264" y="932688"/>
            <a:ext cx="4892040" cy="1773936"/>
          </a:xfrm>
        </p:spPr>
        <p:txBody>
          <a:bodyPr vert="horz" lIns="91440" tIns="45720" rIns="91440" bIns="45720" rtlCol="0" anchor="b">
            <a:normAutofit/>
          </a:bodyPr>
          <a:lstStyle/>
          <a:p>
            <a:r>
              <a:rPr lang="en-US" sz="4000" kern="1200">
                <a:solidFill>
                  <a:schemeClr val="tx1"/>
                </a:solidFill>
                <a:latin typeface="+mj-lt"/>
                <a:ea typeface="+mj-ea"/>
                <a:cs typeface="+mj-cs"/>
              </a:rPr>
              <a:t>Sacristy Cabinetry</a:t>
            </a:r>
          </a:p>
        </p:txBody>
      </p:sp>
      <p:pic>
        <p:nvPicPr>
          <p:cNvPr id="5" name="object 6">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646653" y="576072"/>
            <a:ext cx="4672254" cy="5715000"/>
          </a:xfrm>
          <a:prstGeom prst="rect">
            <a:avLst/>
          </a:prstGeom>
        </p:spPr>
      </p:pic>
      <p:cxnSp>
        <p:nvCxnSpPr>
          <p:cNvPr id="19" name="Straight Connector 18">
            <a:extLst>
              <a:ext uri="{FF2B5EF4-FFF2-40B4-BE49-F238E27FC236}">
                <a16:creationId xmlns:a16="http://schemas.microsoft.com/office/drawing/2014/main" id="{7AD0F4D2-80E7-4A78-82EE-BEAEE4945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6684264" y="2898648"/>
            <a:ext cx="4892040" cy="3209544"/>
          </a:xfrm>
        </p:spPr>
        <p:txBody>
          <a:bodyPr vert="horz" lIns="91440" tIns="45720" rIns="91440" bIns="45720" rtlCol="0" anchor="t">
            <a:normAutofit/>
          </a:bodyPr>
          <a:lstStyle/>
          <a:p>
            <a:pPr indent="-228600">
              <a:buFont typeface="Arial" panose="020B0604020202020204" pitchFamily="34" charset="0"/>
              <a:buChar char="•"/>
            </a:pPr>
            <a:r>
              <a:rPr lang="en-US" sz="2000" spc="10" dirty="0"/>
              <a:t>The sacristy cabinetry is used to hold liturgical supplies and the liturgical linens</a:t>
            </a:r>
            <a:endParaRPr lang="en-US" sz="2000" spc="10"/>
          </a:p>
          <a:p>
            <a:pPr indent="-228600">
              <a:buFont typeface="Arial" panose="020B0604020202020204" pitchFamily="34" charset="0"/>
              <a:buChar char="•"/>
            </a:pPr>
            <a:endParaRPr lang="en-US" sz="2000" spc="10"/>
          </a:p>
          <a:p>
            <a:pPr indent="-228600">
              <a:buFont typeface="Arial" panose="020B0604020202020204" pitchFamily="34" charset="0"/>
              <a:buChar char="•"/>
            </a:pPr>
            <a:r>
              <a:rPr lang="en-US" sz="2000" spc="10" dirty="0"/>
              <a:t>(not for DJ’s treats!)</a:t>
            </a:r>
            <a:endParaRPr lang="en-US" sz="2000"/>
          </a:p>
          <a:p>
            <a:pPr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2152993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1600" i="1" kern="1200" dirty="0">
                <a:solidFill>
                  <a:srgbClr val="FFFFFF"/>
                </a:solidFill>
                <a:latin typeface="+mj-lt"/>
                <a:ea typeface="+mj-ea"/>
                <a:cs typeface="+mj-cs"/>
              </a:rPr>
              <a:t>(the building)</a:t>
            </a:r>
            <a:endParaRPr lang="en-US" sz="2600" i="1" kern="1200" dirty="0">
              <a:solidFill>
                <a:srgbClr val="FFFFFF"/>
              </a:solidFill>
              <a:latin typeface="+mj-lt"/>
              <a:ea typeface="+mj-ea"/>
              <a:cs typeface="+mj-cs"/>
            </a:endParaRPr>
          </a:p>
        </p:txBody>
      </p:sp>
      <p:graphicFrame>
        <p:nvGraphicFramePr>
          <p:cNvPr id="6" name="Content Placeholder 5">
            <a:extLst>
              <a:ext uri="{FF2B5EF4-FFF2-40B4-BE49-F238E27FC236}">
                <a16:creationId xmlns:a16="http://schemas.microsoft.com/office/drawing/2014/main" id="{8E1AC0C1-EF12-F349-BD75-F7B5A45E432C}"/>
              </a:ext>
            </a:extLst>
          </p:cNvPr>
          <p:cNvGraphicFramePr>
            <a:graphicFrameLocks noGrp="1"/>
          </p:cNvGraphicFramePr>
          <p:nvPr>
            <p:ph idx="1"/>
            <p:extLst>
              <p:ext uri="{D42A27DB-BD31-4B8C-83A1-F6EECF244321}">
                <p14:modId xmlns:p14="http://schemas.microsoft.com/office/powerpoint/2010/main" val="1249274379"/>
              </p:ext>
            </p:extLst>
          </p:nvPr>
        </p:nvGraphicFramePr>
        <p:xfrm>
          <a:off x="4038600" y="1345612"/>
          <a:ext cx="7188200" cy="4163391"/>
        </p:xfrm>
        <a:graphic>
          <a:graphicData uri="http://schemas.openxmlformats.org/drawingml/2006/table">
            <a:tbl>
              <a:tblPr firstRow="1" bandRow="1">
                <a:tableStyleId>{8EC20E35-A176-4012-BC5E-935CFFF8708E}</a:tableStyleId>
              </a:tblPr>
              <a:tblGrid>
                <a:gridCol w="3483874">
                  <a:extLst>
                    <a:ext uri="{9D8B030D-6E8A-4147-A177-3AD203B41FA5}">
                      <a16:colId xmlns:a16="http://schemas.microsoft.com/office/drawing/2014/main" val="890087512"/>
                    </a:ext>
                  </a:extLst>
                </a:gridCol>
                <a:gridCol w="2254198">
                  <a:extLst>
                    <a:ext uri="{9D8B030D-6E8A-4147-A177-3AD203B41FA5}">
                      <a16:colId xmlns:a16="http://schemas.microsoft.com/office/drawing/2014/main" val="389789389"/>
                    </a:ext>
                  </a:extLst>
                </a:gridCol>
                <a:gridCol w="1450128">
                  <a:extLst>
                    <a:ext uri="{9D8B030D-6E8A-4147-A177-3AD203B41FA5}">
                      <a16:colId xmlns:a16="http://schemas.microsoft.com/office/drawing/2014/main" val="2855161892"/>
                    </a:ext>
                  </a:extLst>
                </a:gridCol>
              </a:tblGrid>
              <a:tr h="403241">
                <a:tc>
                  <a:txBody>
                    <a:bodyPr/>
                    <a:lstStyle/>
                    <a:p>
                      <a:pPr algn="l" fontAlgn="b"/>
                      <a:r>
                        <a:rPr lang="en-US" sz="2300" u="none" strike="noStrike">
                          <a:effectLst/>
                        </a:rPr>
                        <a:t>The Building</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ctr" fontAlgn="b"/>
                      <a:r>
                        <a:rPr lang="en-US" sz="2300" u="none" strike="noStrike">
                          <a:effectLst/>
                        </a:rPr>
                        <a:t>Asking Donation</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ctr" fontAlgn="b"/>
                      <a:r>
                        <a:rPr lang="en-US" sz="2300" u="none" strike="noStrike">
                          <a:effectLst/>
                        </a:rPr>
                        <a:t>Needed</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3891291643"/>
                  </a:ext>
                </a:extLst>
              </a:tr>
              <a:tr h="752030">
                <a:tc>
                  <a:txBody>
                    <a:bodyPr/>
                    <a:lstStyle/>
                    <a:p>
                      <a:pPr algn="l" fontAlgn="b"/>
                      <a:r>
                        <a:rPr lang="en-US" sz="2300" u="none" strike="noStrike">
                          <a:effectLst/>
                        </a:rPr>
                        <a:t>Tympanum</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$60,000</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1</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1792370897"/>
                  </a:ext>
                </a:extLst>
              </a:tr>
              <a:tr h="752030">
                <a:tc>
                  <a:txBody>
                    <a:bodyPr/>
                    <a:lstStyle/>
                    <a:p>
                      <a:pPr algn="l" fontAlgn="b"/>
                      <a:r>
                        <a:rPr lang="en-US" sz="2300" u="none" strike="noStrike">
                          <a:effectLst/>
                        </a:rPr>
                        <a:t>Limestone Bricks</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$2,000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298</a:t>
                      </a:r>
                      <a:endParaRPr lang="en-US" sz="2300" b="0" i="0" u="none" strike="noStrike" dirty="0">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3217429148"/>
                  </a:ext>
                </a:extLst>
              </a:tr>
              <a:tr h="752030">
                <a:tc>
                  <a:txBody>
                    <a:bodyPr/>
                    <a:lstStyle/>
                    <a:p>
                      <a:pPr algn="l" fontAlgn="b"/>
                      <a:r>
                        <a:rPr lang="en-US" sz="2300" u="none" strike="noStrike">
                          <a:effectLst/>
                        </a:rPr>
                        <a:t>Nave Bracket &amp; Capital</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$5,500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22</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4108068863"/>
                  </a:ext>
                </a:extLst>
              </a:tr>
              <a:tr h="752030">
                <a:tc>
                  <a:txBody>
                    <a:bodyPr/>
                    <a:lstStyle/>
                    <a:p>
                      <a:pPr algn="l" fontAlgn="b"/>
                      <a:r>
                        <a:rPr lang="en-US" sz="2300" u="none" strike="noStrike">
                          <a:effectLst/>
                        </a:rPr>
                        <a:t>Arch</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$25,000</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14</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4052848847"/>
                  </a:ext>
                </a:extLst>
              </a:tr>
              <a:tr h="752030">
                <a:tc>
                  <a:txBody>
                    <a:bodyPr/>
                    <a:lstStyle/>
                    <a:p>
                      <a:pPr algn="l" fontAlgn="b"/>
                      <a:r>
                        <a:rPr lang="en-US" sz="2300" u="none" strike="noStrike">
                          <a:effectLst/>
                        </a:rPr>
                        <a:t>Sacristy Cabinetry</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$30,000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1</a:t>
                      </a:r>
                      <a:endParaRPr lang="en-US" sz="2300" b="0" i="0" u="none" strike="noStrike" dirty="0">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2089982583"/>
                  </a:ext>
                </a:extLst>
              </a:tr>
            </a:tbl>
          </a:graphicData>
        </a:graphic>
      </p:graphicFrame>
    </p:spTree>
    <p:extLst>
      <p:ext uri="{BB962C8B-B14F-4D97-AF65-F5344CB8AC3E}">
        <p14:creationId xmlns:p14="http://schemas.microsoft.com/office/powerpoint/2010/main" val="3453332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Sanctuary</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Reredos | Altar of Sacrifice | Altar &amp; Shrine Railing </a:t>
            </a:r>
          </a:p>
          <a:p>
            <a:r>
              <a:rPr lang="en-US" dirty="0"/>
              <a:t>Pulpit | Sedilia</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952902"/>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73749" y="375636"/>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Reredos</a:t>
            </a:r>
          </a:p>
        </p:txBody>
      </p:sp>
      <p:cxnSp>
        <p:nvCxnSpPr>
          <p:cNvPr id="15" name="Straight Connector 1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4793019" y="374904"/>
            <a:ext cx="6725232" cy="1714500"/>
          </a:xfrm>
        </p:spPr>
        <p:txBody>
          <a:bodyPr vert="horz" lIns="91440" tIns="45720" rIns="91440" bIns="45720" rtlCol="0" anchor="ctr">
            <a:normAutofit/>
          </a:bodyPr>
          <a:lstStyle/>
          <a:p>
            <a:pPr marL="0" indent="0">
              <a:buNone/>
            </a:pPr>
            <a:r>
              <a:rPr lang="en-US" sz="1700" dirty="0"/>
              <a:t>The reredos is beautifully handcrafted to house the tabernacle.  This piece was specifically commissioned for our new church.  First constructed of wood and assembled on-site, it was then meticulously hand-painted to resemble marble in matching with the other altar pieces.</a:t>
            </a:r>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3749" y="2273733"/>
            <a:ext cx="3716238" cy="4051011"/>
          </a:xfrm>
          <a:prstGeom prst="rect">
            <a:avLst/>
          </a:prstGeom>
        </p:spPr>
      </p:pic>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r="-2"/>
          <a:stretch/>
        </p:blipFill>
        <p:spPr>
          <a:xfrm>
            <a:off x="4719344" y="2276856"/>
            <a:ext cx="6798905" cy="4051011"/>
          </a:xfrm>
          <a:prstGeom prst="rect">
            <a:avLst/>
          </a:prstGeom>
        </p:spPr>
      </p:pic>
    </p:spTree>
    <p:extLst>
      <p:ext uri="{BB962C8B-B14F-4D97-AF65-F5344CB8AC3E}">
        <p14:creationId xmlns:p14="http://schemas.microsoft.com/office/powerpoint/2010/main" val="968683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73749" y="375636"/>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Altar of Sacrifice</a:t>
            </a:r>
          </a:p>
        </p:txBody>
      </p:sp>
      <p:cxnSp>
        <p:nvCxnSpPr>
          <p:cNvPr id="15" name="Straight Connector 1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4793019" y="374904"/>
            <a:ext cx="6725232" cy="1714500"/>
          </a:xfrm>
        </p:spPr>
        <p:txBody>
          <a:bodyPr vert="horz" lIns="91440" tIns="45720" rIns="91440" bIns="45720" rtlCol="0" anchor="ctr">
            <a:normAutofit/>
          </a:bodyPr>
          <a:lstStyle/>
          <a:p>
            <a:pPr marL="0" indent="0">
              <a:buNone/>
            </a:pPr>
            <a:r>
              <a:rPr lang="en-US" sz="1700" dirty="0"/>
              <a:t>The Altar of Sacrifice is located in the sanctuary, and it is made of several different colors of marble.  It houses a first class relic of the Apostle St. Peter.</a:t>
            </a:r>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73749" y="2273733"/>
            <a:ext cx="3716238" cy="4051011"/>
          </a:xfrm>
          <a:prstGeom prst="rect">
            <a:avLst/>
          </a:prstGeom>
        </p:spPr>
      </p:pic>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4719344" y="2276856"/>
            <a:ext cx="6798905" cy="4051011"/>
          </a:xfrm>
          <a:prstGeom prst="rect">
            <a:avLst/>
          </a:prstGeom>
        </p:spPr>
      </p:pic>
    </p:spTree>
    <p:extLst>
      <p:ext uri="{BB962C8B-B14F-4D97-AF65-F5344CB8AC3E}">
        <p14:creationId xmlns:p14="http://schemas.microsoft.com/office/powerpoint/2010/main" val="1965665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86D47275-7DA8-274E-ABC5-5FCBF4830A29}"/>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r="-1" b="-1"/>
          <a:stretch/>
        </p:blipFill>
        <p:spPr>
          <a:xfrm>
            <a:off x="320040" y="320040"/>
            <a:ext cx="11548872" cy="4303462"/>
          </a:xfrm>
          <a:prstGeom prst="rect">
            <a:avLst/>
          </a:prstGeom>
        </p:spPr>
      </p:pic>
      <p:sp>
        <p:nvSpPr>
          <p:cNvPr id="17" name="Rectangle 16">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41248" y="5009083"/>
            <a:ext cx="2889504" cy="1345997"/>
          </a:xfrm>
        </p:spPr>
        <p:txBody>
          <a:bodyPr vert="horz" lIns="91440" tIns="45720" rIns="91440" bIns="45720" rtlCol="0" anchor="ctr">
            <a:normAutofit/>
          </a:bodyPr>
          <a:lstStyle/>
          <a:p>
            <a:r>
              <a:rPr lang="en-US" sz="2600" dirty="0">
                <a:solidFill>
                  <a:schemeClr val="bg1"/>
                </a:solidFill>
              </a:rPr>
              <a:t>Railing</a:t>
            </a:r>
            <a:br>
              <a:rPr lang="en-US" sz="2600" dirty="0">
                <a:solidFill>
                  <a:schemeClr val="bg1"/>
                </a:solidFill>
              </a:rPr>
            </a:br>
            <a:br>
              <a:rPr lang="en-US" sz="2600" dirty="0">
                <a:solidFill>
                  <a:schemeClr val="bg1"/>
                </a:solidFill>
              </a:rPr>
            </a:br>
            <a:r>
              <a:rPr lang="en-US" sz="1400" dirty="0">
                <a:solidFill>
                  <a:schemeClr val="bg1"/>
                </a:solidFill>
              </a:rPr>
              <a:t>Communion and Shrines</a:t>
            </a:r>
            <a:endParaRPr lang="en-US" sz="2600" dirty="0">
              <a:solidFill>
                <a:schemeClr val="bg1"/>
              </a:solidFill>
            </a:endParaRPr>
          </a:p>
        </p:txBody>
      </p:sp>
      <p:cxnSp>
        <p:nvCxnSpPr>
          <p:cNvPr id="19" name="Straight Connector 18">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4379976" y="5009083"/>
            <a:ext cx="6976872" cy="1345997"/>
          </a:xfrm>
        </p:spPr>
        <p:txBody>
          <a:bodyPr vert="horz" lIns="91440" tIns="45720" rIns="91440" bIns="45720" rtlCol="0" anchor="ctr">
            <a:normAutofit/>
          </a:bodyPr>
          <a:lstStyle/>
          <a:p>
            <a:r>
              <a:rPr lang="en-US" sz="1700" dirty="0">
                <a:solidFill>
                  <a:schemeClr val="bg1"/>
                </a:solidFill>
              </a:rPr>
              <a:t>Our Altar Rail is a rare and exceptional antique rail from the recently-closed St. Peter Catholic Church in Hartford, CT.  St. Peter Church is a Gothic-style church and was the oldest Catholic Church in the state of Connecticut.  It is comprised of marble, mahogany and polished brass and spans over fifty-five feet and has four gates.</a:t>
            </a:r>
          </a:p>
        </p:txBody>
      </p:sp>
    </p:spTree>
    <p:extLst>
      <p:ext uri="{BB962C8B-B14F-4D97-AF65-F5344CB8AC3E}">
        <p14:creationId xmlns:p14="http://schemas.microsoft.com/office/powerpoint/2010/main" val="3952747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8" name="Rectangle 37">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ject 16">
            <a:extLst>
              <a:ext uri="{FF2B5EF4-FFF2-40B4-BE49-F238E27FC236}">
                <a16:creationId xmlns:a16="http://schemas.microsoft.com/office/drawing/2014/main" id="{45E3D4B8-3A36-3042-B337-34845AF6E0AA}"/>
              </a:ext>
            </a:extLst>
          </p:cNvPr>
          <p:cNvPicPr>
            <a:picLocks noGrp="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0" y="0"/>
            <a:ext cx="8270240" cy="6858000"/>
          </a:xfrm>
          <a:prstGeom prst="rect">
            <a:avLst/>
          </a:prstGeom>
        </p:spPr>
      </p:pic>
      <p:sp>
        <p:nvSpPr>
          <p:cNvPr id="40" name="Rectangle 39">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The Pulpit</a:t>
            </a:r>
          </a:p>
        </p:txBody>
      </p:sp>
      <p:sp>
        <p:nvSpPr>
          <p:cNvPr id="44" name="Rectangle 4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pPr marL="0" indent="-228600">
              <a:buFont typeface="Arial" panose="020B0604020202020204" pitchFamily="34" charset="0"/>
              <a:buChar char="•"/>
            </a:pPr>
            <a:r>
              <a:rPr lang="en-US" sz="1700"/>
              <a:t>The handcrafted pulpit is located to the left of the Altar of Sacrifice.  It is the principal point of proclamation for the Word of God</a:t>
            </a:r>
          </a:p>
        </p:txBody>
      </p:sp>
    </p:spTree>
    <p:extLst>
      <p:ext uri="{BB962C8B-B14F-4D97-AF65-F5344CB8AC3E}">
        <p14:creationId xmlns:p14="http://schemas.microsoft.com/office/powerpoint/2010/main" val="2075874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8" name="Rectangle 57">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ject 16">
            <a:extLst>
              <a:ext uri="{FF2B5EF4-FFF2-40B4-BE49-F238E27FC236}">
                <a16:creationId xmlns:a16="http://schemas.microsoft.com/office/drawing/2014/main" id="{45E3D4B8-3A36-3042-B337-34845AF6E0AA}"/>
              </a:ext>
            </a:extLst>
          </p:cNvPr>
          <p:cNvPicPr>
            <a:picLocks noGrp="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60" name="Rectangle 59">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dirty="0"/>
              <a:t>The Sedilia</a:t>
            </a:r>
          </a:p>
        </p:txBody>
      </p:sp>
      <p:sp>
        <p:nvSpPr>
          <p:cNvPr id="64" name="Rectangle 6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r>
              <a:rPr lang="en-US" sz="1700" dirty="0"/>
              <a:t>The Sedilia (plural of Latin </a:t>
            </a:r>
            <a:r>
              <a:rPr lang="en-US" sz="1700" dirty="0" err="1"/>
              <a:t>sedile</a:t>
            </a:r>
            <a:r>
              <a:rPr lang="en-US" sz="1700" dirty="0"/>
              <a:t>, “seat”) are the ceremonial seats of the priest, deacon, and subdeacon placed to the south of the altar.  </a:t>
            </a:r>
          </a:p>
          <a:p>
            <a:endParaRPr lang="en-US" sz="1700" dirty="0"/>
          </a:p>
          <a:p>
            <a:r>
              <a:rPr lang="en-US" sz="1700" dirty="0"/>
              <a:t>They were painstakingly hand-crafted from wood for Corpus Christi and evoke the same Gothic architectural principles found throughout the space.</a:t>
            </a:r>
          </a:p>
        </p:txBody>
      </p:sp>
    </p:spTree>
    <p:extLst>
      <p:ext uri="{BB962C8B-B14F-4D97-AF65-F5344CB8AC3E}">
        <p14:creationId xmlns:p14="http://schemas.microsoft.com/office/powerpoint/2010/main" val="1864211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000" i="1" kern="1200" dirty="0">
                <a:solidFill>
                  <a:srgbClr val="FFFFFF"/>
                </a:solidFill>
                <a:latin typeface="+mj-lt"/>
                <a:ea typeface="+mj-ea"/>
                <a:cs typeface="+mj-cs"/>
              </a:rPr>
              <a:t>(the Sanctuary)</a:t>
            </a:r>
            <a:endParaRPr lang="en-US" sz="2600" i="1" kern="1200" dirty="0">
              <a:solidFill>
                <a:srgbClr val="FFFFFF"/>
              </a:solidFill>
              <a:latin typeface="+mj-lt"/>
              <a:ea typeface="+mj-ea"/>
              <a:cs typeface="+mj-cs"/>
            </a:endParaRPr>
          </a:p>
        </p:txBody>
      </p:sp>
      <p:graphicFrame>
        <p:nvGraphicFramePr>
          <p:cNvPr id="14" name="Content Placeholder 13">
            <a:extLst>
              <a:ext uri="{FF2B5EF4-FFF2-40B4-BE49-F238E27FC236}">
                <a16:creationId xmlns:a16="http://schemas.microsoft.com/office/drawing/2014/main" id="{D4A2CA7C-D1C3-3344-BB4C-28B317DE07C7}"/>
              </a:ext>
            </a:extLst>
          </p:cNvPr>
          <p:cNvGraphicFramePr>
            <a:graphicFrameLocks noGrp="1"/>
          </p:cNvGraphicFramePr>
          <p:nvPr>
            <p:ph idx="1"/>
            <p:extLst>
              <p:ext uri="{D42A27DB-BD31-4B8C-83A1-F6EECF244321}">
                <p14:modId xmlns:p14="http://schemas.microsoft.com/office/powerpoint/2010/main" val="2261334238"/>
              </p:ext>
            </p:extLst>
          </p:nvPr>
        </p:nvGraphicFramePr>
        <p:xfrm>
          <a:off x="5082950" y="961812"/>
          <a:ext cx="6149342" cy="4930992"/>
        </p:xfrm>
        <a:graphic>
          <a:graphicData uri="http://schemas.openxmlformats.org/drawingml/2006/table">
            <a:tbl>
              <a:tblPr firstRow="1" bandRow="1">
                <a:tableStyleId>{8EC20E35-A176-4012-BC5E-935CFFF8708E}</a:tableStyleId>
              </a:tblPr>
              <a:tblGrid>
                <a:gridCol w="3292478">
                  <a:extLst>
                    <a:ext uri="{9D8B030D-6E8A-4147-A177-3AD203B41FA5}">
                      <a16:colId xmlns:a16="http://schemas.microsoft.com/office/drawing/2014/main" val="3659964348"/>
                    </a:ext>
                  </a:extLst>
                </a:gridCol>
                <a:gridCol w="1668206">
                  <a:extLst>
                    <a:ext uri="{9D8B030D-6E8A-4147-A177-3AD203B41FA5}">
                      <a16:colId xmlns:a16="http://schemas.microsoft.com/office/drawing/2014/main" val="1445055530"/>
                    </a:ext>
                  </a:extLst>
                </a:gridCol>
                <a:gridCol w="1188658">
                  <a:extLst>
                    <a:ext uri="{9D8B030D-6E8A-4147-A177-3AD203B41FA5}">
                      <a16:colId xmlns:a16="http://schemas.microsoft.com/office/drawing/2014/main" val="981545594"/>
                    </a:ext>
                  </a:extLst>
                </a:gridCol>
              </a:tblGrid>
              <a:tr h="616374">
                <a:tc>
                  <a:txBody>
                    <a:bodyPr/>
                    <a:lstStyle/>
                    <a:p>
                      <a:pPr algn="l" fontAlgn="b"/>
                      <a:r>
                        <a:rPr lang="en-US" sz="1800" u="none" strike="noStrike" dirty="0">
                          <a:effectLst/>
                        </a:rPr>
                        <a:t>The Sanctuary</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ctr" fontAlgn="b"/>
                      <a:r>
                        <a:rPr lang="en-US" sz="1800" u="none" strike="noStrike">
                          <a:effectLst/>
                        </a:rPr>
                        <a:t>Asking Donation</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ctr" fontAlgn="b"/>
                      <a:r>
                        <a:rPr lang="en-US" sz="1800" u="none" strike="noStrike">
                          <a:effectLst/>
                        </a:rPr>
                        <a:t>Needed</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350786806"/>
                  </a:ext>
                </a:extLst>
              </a:tr>
              <a:tr h="616374">
                <a:tc>
                  <a:txBody>
                    <a:bodyPr/>
                    <a:lstStyle/>
                    <a:p>
                      <a:pPr algn="l" fontAlgn="b"/>
                      <a:r>
                        <a:rPr lang="en-US" sz="1800" u="none" strike="noStrike">
                          <a:effectLst/>
                        </a:rPr>
                        <a:t>Reredos</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$85,000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178920701"/>
                  </a:ext>
                </a:extLst>
              </a:tr>
              <a:tr h="616374">
                <a:tc>
                  <a:txBody>
                    <a:bodyPr/>
                    <a:lstStyle/>
                    <a:p>
                      <a:pPr algn="l" fontAlgn="b"/>
                      <a:r>
                        <a:rPr lang="en-US" sz="1800" u="none" strike="noStrike">
                          <a:effectLst/>
                        </a:rPr>
                        <a:t>Altar of Sacrifice</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$125,000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937410878"/>
                  </a:ext>
                </a:extLst>
              </a:tr>
              <a:tr h="616374">
                <a:tc>
                  <a:txBody>
                    <a:bodyPr/>
                    <a:lstStyle/>
                    <a:p>
                      <a:pPr algn="l" fontAlgn="b"/>
                      <a:r>
                        <a:rPr lang="en-US" sz="1800" u="none" strike="noStrike" dirty="0">
                          <a:effectLst/>
                        </a:rPr>
                        <a:t>Communion Rail</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$50,000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1610080788"/>
                  </a:ext>
                </a:extLst>
              </a:tr>
              <a:tr h="616374">
                <a:tc>
                  <a:txBody>
                    <a:bodyPr/>
                    <a:lstStyle/>
                    <a:p>
                      <a:pPr algn="l" fontAlgn="b"/>
                      <a:r>
                        <a:rPr lang="en-US" sz="1800" u="none" strike="noStrike">
                          <a:effectLst/>
                        </a:rPr>
                        <a:t>Blessed Mother Shrine Railing</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576407551"/>
                  </a:ext>
                </a:extLst>
              </a:tr>
              <a:tr h="616374">
                <a:tc>
                  <a:txBody>
                    <a:bodyPr/>
                    <a:lstStyle/>
                    <a:p>
                      <a:pPr algn="l" fontAlgn="b"/>
                      <a:r>
                        <a:rPr lang="en-US" sz="1800" u="none" strike="noStrike">
                          <a:effectLst/>
                        </a:rPr>
                        <a:t>St. Joseph Shrine Railing</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96152253"/>
                  </a:ext>
                </a:extLst>
              </a:tr>
              <a:tr h="616374">
                <a:tc>
                  <a:txBody>
                    <a:bodyPr/>
                    <a:lstStyle/>
                    <a:p>
                      <a:pPr algn="l" fontAlgn="b"/>
                      <a:r>
                        <a:rPr lang="en-US" sz="1800" u="none" strike="noStrike">
                          <a:effectLst/>
                        </a:rPr>
                        <a:t>Pulpit</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$40,000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03995572"/>
                  </a:ext>
                </a:extLst>
              </a:tr>
              <a:tr h="616374">
                <a:tc>
                  <a:txBody>
                    <a:bodyPr/>
                    <a:lstStyle/>
                    <a:p>
                      <a:pPr algn="l" fontAlgn="b"/>
                      <a:r>
                        <a:rPr lang="en-US" sz="1800" u="none" strike="noStrike">
                          <a:effectLst/>
                        </a:rPr>
                        <a:t>Sedilia</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$22,500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3897394574"/>
                  </a:ext>
                </a:extLst>
              </a:tr>
            </a:tbl>
          </a:graphicData>
        </a:graphic>
      </p:graphicFrame>
    </p:spTree>
    <p:extLst>
      <p:ext uri="{BB962C8B-B14F-4D97-AF65-F5344CB8AC3E}">
        <p14:creationId xmlns:p14="http://schemas.microsoft.com/office/powerpoint/2010/main" val="2137206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Celebration</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Bridal Room</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76284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3CCF62-D3BA-4389-AE80-868C6E407912}"/>
              </a:ext>
            </a:extLst>
          </p:cNvPr>
          <p:cNvSpPr>
            <a:spLocks noGrp="1"/>
          </p:cNvSpPr>
          <p:nvPr>
            <p:ph type="title"/>
          </p:nvPr>
        </p:nvSpPr>
        <p:spPr>
          <a:xfrm>
            <a:off x="838201" y="365125"/>
            <a:ext cx="5251316" cy="1807305"/>
          </a:xfrm>
        </p:spPr>
        <p:txBody>
          <a:bodyPr>
            <a:normAutofit/>
          </a:bodyPr>
          <a:lstStyle/>
          <a:p>
            <a:r>
              <a:rPr lang="en-US"/>
              <a:t>A Letter from our Pastor</a:t>
            </a:r>
            <a:endParaRPr lang="en-US" dirty="0"/>
          </a:p>
        </p:txBody>
      </p:sp>
      <p:sp>
        <p:nvSpPr>
          <p:cNvPr id="3" name="Content Placeholder 2">
            <a:extLst>
              <a:ext uri="{FF2B5EF4-FFF2-40B4-BE49-F238E27FC236}">
                <a16:creationId xmlns:a16="http://schemas.microsoft.com/office/drawing/2014/main" id="{6341516D-6F55-425D-ADA4-79BDCAE1EFD8}"/>
              </a:ext>
            </a:extLst>
          </p:cNvPr>
          <p:cNvSpPr>
            <a:spLocks noGrp="1"/>
          </p:cNvSpPr>
          <p:nvPr>
            <p:ph idx="1"/>
          </p:nvPr>
        </p:nvSpPr>
        <p:spPr>
          <a:xfrm>
            <a:off x="838200" y="2333297"/>
            <a:ext cx="4619621" cy="3843666"/>
          </a:xfrm>
        </p:spPr>
        <p:txBody>
          <a:bodyPr>
            <a:normAutofit/>
          </a:bodyPr>
          <a:lstStyle/>
          <a:p>
            <a:pPr marL="0" indent="0">
              <a:buNone/>
            </a:pPr>
            <a:r>
              <a:rPr lang="en-US" sz="1100" i="1">
                <a:latin typeface="Times New Roman" panose="02020603050405020304" pitchFamily="18" charset="0"/>
                <a:cs typeface="Times New Roman" panose="02020603050405020304" pitchFamily="18" charset="0"/>
              </a:rPr>
              <a:t>Dear Parishioners,</a:t>
            </a:r>
          </a:p>
          <a:p>
            <a:pPr marL="0" indent="0">
              <a:buNone/>
            </a:pPr>
            <a:r>
              <a:rPr lang="en-US" sz="1100" b="1" i="1">
                <a:latin typeface="Times New Roman" panose="02020603050405020304" pitchFamily="18" charset="0"/>
                <a:cs typeface="Times New Roman" panose="02020603050405020304" pitchFamily="18" charset="0"/>
              </a:rPr>
              <a:t>Praise to Almighty God!</a:t>
            </a:r>
          </a:p>
          <a:p>
            <a:pPr marL="0" indent="0">
              <a:buNone/>
            </a:pPr>
            <a:r>
              <a:rPr lang="en-US" sz="1100" i="1">
                <a:latin typeface="Times New Roman" panose="02020603050405020304" pitchFamily="18" charset="0"/>
                <a:cs typeface="Times New Roman" panose="02020603050405020304" pitchFamily="18" charset="0"/>
              </a:rPr>
              <a:t>We have seen our hope of a church become a reality before our very eyes.</a:t>
            </a:r>
          </a:p>
          <a:p>
            <a:pPr marL="0" indent="0">
              <a:buNone/>
            </a:pPr>
            <a:r>
              <a:rPr lang="en-US" sz="1100" i="1">
                <a:latin typeface="Times New Roman" panose="02020603050405020304" pitchFamily="18" charset="0"/>
                <a:cs typeface="Times New Roman" panose="02020603050405020304" pitchFamily="18" charset="0"/>
              </a:rPr>
              <a:t>So much sacrifice and generosity by so many who call Corpus Christi Church home (and even donors from beyond our parish) have allowed us to be in the strong and encouraging position in which we find ourselves.</a:t>
            </a:r>
          </a:p>
          <a:p>
            <a:pPr marL="0" indent="0">
              <a:buNone/>
            </a:pPr>
            <a:r>
              <a:rPr lang="en-US" sz="1100" i="1">
                <a:latin typeface="Times New Roman" panose="02020603050405020304" pitchFamily="18" charset="0"/>
                <a:cs typeface="Times New Roman" panose="02020603050405020304" pitchFamily="18" charset="0"/>
              </a:rPr>
              <a:t>We have come to the point in our building process when so many of the items that make this sacred space truly sacred either have been or soon will be installed. This booklet is intended to provide an opportunity for parishioners to memorialize and gift specific items that are now or will be present in the church.*</a:t>
            </a:r>
          </a:p>
          <a:p>
            <a:pPr marL="0" indent="0">
              <a:buNone/>
            </a:pPr>
            <a:r>
              <a:rPr lang="en-US" sz="1100" i="1">
                <a:latin typeface="Times New Roman" panose="02020603050405020304" pitchFamily="18" charset="0"/>
                <a:cs typeface="Times New Roman" panose="02020603050405020304" pitchFamily="18" charset="0"/>
              </a:rPr>
              <a:t>As you view these items, please know of my gratitude for your continued support and generosity.</a:t>
            </a:r>
          </a:p>
          <a:p>
            <a:pPr marL="0" indent="0">
              <a:buNone/>
            </a:pPr>
            <a:r>
              <a:rPr lang="en-US" sz="1100" i="1">
                <a:latin typeface="Times New Roman" panose="02020603050405020304" pitchFamily="18" charset="0"/>
                <a:cs typeface="Times New Roman" panose="02020603050405020304" pitchFamily="18" charset="0"/>
              </a:rPr>
              <a:t>Sincerely in Christ,</a:t>
            </a:r>
          </a:p>
          <a:p>
            <a:pPr marL="0" indent="0">
              <a:buNone/>
            </a:pPr>
            <a:r>
              <a:rPr lang="en-US" sz="1100" i="1">
                <a:latin typeface="Times New Roman" panose="02020603050405020304" pitchFamily="18" charset="0"/>
                <a:cs typeface="Times New Roman" panose="02020603050405020304" pitchFamily="18" charset="0"/>
              </a:rPr>
              <a:t>Fr. Taylor</a:t>
            </a:r>
          </a:p>
          <a:p>
            <a:pPr marL="0" indent="0">
              <a:buNone/>
            </a:pPr>
            <a:r>
              <a:rPr lang="en-US" sz="1100" b="1" i="1">
                <a:latin typeface="Times New Roman" panose="02020603050405020304" pitchFamily="18" charset="0"/>
                <a:cs typeface="Times New Roman" panose="02020603050405020304" pitchFamily="18" charset="0"/>
              </a:rPr>
              <a:t>St. Joseph, Faithful Guardian of Christ, pray for us!</a:t>
            </a:r>
          </a:p>
        </p:txBody>
      </p:sp>
      <p:pic>
        <p:nvPicPr>
          <p:cNvPr id="26" name="object 5">
            <a:extLst>
              <a:ext uri="{FF2B5EF4-FFF2-40B4-BE49-F238E27FC236}">
                <a16:creationId xmlns:a16="http://schemas.microsoft.com/office/drawing/2014/main" id="{951A6B67-2ABF-8143-8F15-C38801DE2F28}"/>
              </a:ext>
            </a:extLst>
          </p:cNvPr>
          <p:cNvPicPr/>
          <p:nvPr/>
        </p:nvPicPr>
        <p:blipFill rotWithShape="1">
          <a:blip r:embed="rId2">
            <a:extLst>
              <a:ext uri="{28A0092B-C50C-407E-A947-70E740481C1C}">
                <a14:useLocalDpi xmlns:a14="http://schemas.microsoft.com/office/drawing/2010/main" val="0"/>
              </a:ext>
            </a:extLst>
          </a:blip>
          <a:srcRect r="-1" b="3300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55722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Dress collection on hanger">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9" name="Rectangle 18">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Bridal Room</a:t>
            </a: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r>
              <a:rPr lang="en-US" sz="1700" spc="10" dirty="0"/>
              <a:t>Our bridal room provides a place of privacy for the final preparations of the bride and her party before their celebration of the Mass of Holy Matrimony and receipt of the Blessed Sacrament of Marriage.</a:t>
            </a:r>
            <a:endParaRPr lang="en-US" sz="1700" dirty="0"/>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666816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000" i="1" kern="1200" dirty="0">
                <a:solidFill>
                  <a:srgbClr val="FFFFFF"/>
                </a:solidFill>
                <a:latin typeface="+mj-lt"/>
                <a:ea typeface="+mj-ea"/>
                <a:cs typeface="+mj-cs"/>
              </a:rPr>
              <a:t>(the celebration)</a:t>
            </a:r>
            <a:endParaRPr lang="en-US" sz="2600" i="1" kern="1200" dirty="0">
              <a:solidFill>
                <a:srgbClr val="FFFFFF"/>
              </a:solidFill>
              <a:latin typeface="+mj-lt"/>
              <a:ea typeface="+mj-ea"/>
              <a:cs typeface="+mj-cs"/>
            </a:endParaRPr>
          </a:p>
        </p:txBody>
      </p:sp>
      <p:graphicFrame>
        <p:nvGraphicFramePr>
          <p:cNvPr id="5" name="Content Placeholder 4">
            <a:extLst>
              <a:ext uri="{FF2B5EF4-FFF2-40B4-BE49-F238E27FC236}">
                <a16:creationId xmlns:a16="http://schemas.microsoft.com/office/drawing/2014/main" id="{4CC50105-CC56-8840-861F-5C26E1360E1C}"/>
              </a:ext>
            </a:extLst>
          </p:cNvPr>
          <p:cNvGraphicFramePr>
            <a:graphicFrameLocks noGrp="1"/>
          </p:cNvGraphicFramePr>
          <p:nvPr>
            <p:ph idx="1"/>
            <p:extLst>
              <p:ext uri="{D42A27DB-BD31-4B8C-83A1-F6EECF244321}">
                <p14:modId xmlns:p14="http://schemas.microsoft.com/office/powerpoint/2010/main" val="3073613887"/>
              </p:ext>
            </p:extLst>
          </p:nvPr>
        </p:nvGraphicFramePr>
        <p:xfrm>
          <a:off x="4551174" y="2235137"/>
          <a:ext cx="6792329" cy="1643664"/>
        </p:xfrm>
        <a:graphic>
          <a:graphicData uri="http://schemas.openxmlformats.org/drawingml/2006/table">
            <a:tbl>
              <a:tblPr firstRow="1" bandRow="1">
                <a:tableStyleId>{8EC20E35-A176-4012-BC5E-935CFFF8708E}</a:tableStyleId>
              </a:tblPr>
              <a:tblGrid>
                <a:gridCol w="3122372">
                  <a:extLst>
                    <a:ext uri="{9D8B030D-6E8A-4147-A177-3AD203B41FA5}">
                      <a16:colId xmlns:a16="http://schemas.microsoft.com/office/drawing/2014/main" val="52632788"/>
                    </a:ext>
                  </a:extLst>
                </a:gridCol>
                <a:gridCol w="2221459">
                  <a:extLst>
                    <a:ext uri="{9D8B030D-6E8A-4147-A177-3AD203B41FA5}">
                      <a16:colId xmlns:a16="http://schemas.microsoft.com/office/drawing/2014/main" val="3937633010"/>
                    </a:ext>
                  </a:extLst>
                </a:gridCol>
                <a:gridCol w="1448498">
                  <a:extLst>
                    <a:ext uri="{9D8B030D-6E8A-4147-A177-3AD203B41FA5}">
                      <a16:colId xmlns:a16="http://schemas.microsoft.com/office/drawing/2014/main" val="2049352173"/>
                    </a:ext>
                  </a:extLst>
                </a:gridCol>
              </a:tblGrid>
              <a:tr h="821832">
                <a:tc>
                  <a:txBody>
                    <a:bodyPr/>
                    <a:lstStyle/>
                    <a:p>
                      <a:pPr algn="l" fontAlgn="b"/>
                      <a:r>
                        <a:rPr lang="en-US" sz="2400" u="none" strike="noStrike">
                          <a:effectLst/>
                        </a:rPr>
                        <a:t>The Celebration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Asking Donation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Needed</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49326555"/>
                  </a:ext>
                </a:extLst>
              </a:tr>
              <a:tr h="821832">
                <a:tc>
                  <a:txBody>
                    <a:bodyPr/>
                    <a:lstStyle/>
                    <a:p>
                      <a:pPr algn="l" fontAlgn="b"/>
                      <a:r>
                        <a:rPr lang="en-US" sz="2400" u="none" strike="noStrike" dirty="0">
                          <a:effectLst/>
                        </a:rPr>
                        <a:t>Bridal Room</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$20,000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0</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659338724"/>
                  </a:ext>
                </a:extLst>
              </a:tr>
            </a:tbl>
          </a:graphicData>
        </a:graphic>
      </p:graphicFrame>
    </p:spTree>
    <p:extLst>
      <p:ext uri="{BB962C8B-B14F-4D97-AF65-F5344CB8AC3E}">
        <p14:creationId xmlns:p14="http://schemas.microsoft.com/office/powerpoint/2010/main" val="32318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Music</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Choir Loft Risers | Sound System</a:t>
            </a:r>
          </a:p>
          <a:p>
            <a:r>
              <a:rPr lang="en-US" dirty="0"/>
              <a:t>Organ | Bronze Choir Railing</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199948"/>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Music sheet">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26"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Choir Loft Risers</a:t>
            </a: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r>
              <a:rPr lang="en-US" sz="1700" dirty="0"/>
              <a:t>The installation of these risers will allow the voices of our choir to project the joy of our celebration of the Mass.  They will be placed in the choir loft directly surrounding the organ we’ve installed.</a:t>
            </a:r>
          </a:p>
        </p:txBody>
      </p:sp>
    </p:spTree>
    <p:extLst>
      <p:ext uri="{BB962C8B-B14F-4D97-AF65-F5344CB8AC3E}">
        <p14:creationId xmlns:p14="http://schemas.microsoft.com/office/powerpoint/2010/main" val="2543844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t>Sound System</a:t>
            </a:r>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r>
              <a:rPr lang="en-US" sz="2200" b="1"/>
              <a:t>The size and majesty of our church demands an audio system that amplifies both the Word of God and the music that is part of our celebration of mass.</a:t>
            </a:r>
          </a:p>
        </p:txBody>
      </p:sp>
      <p:pic>
        <p:nvPicPr>
          <p:cNvPr id="5" name="Content Placeholder 4" descr="Microphone and piano">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t="11269"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82204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20" y="10"/>
            <a:ext cx="8450297" cy="6857990"/>
          </a:xfrm>
          <a:prstGeom prst="rect">
            <a:avLst/>
          </a:prstGeom>
        </p:spPr>
      </p:pic>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38201" y="365125"/>
            <a:ext cx="5251316" cy="1627636"/>
          </a:xfrm>
        </p:spPr>
        <p:txBody>
          <a:bodyPr vert="horz" lIns="91440" tIns="45720" rIns="91440" bIns="45720" rtlCol="0" anchor="ctr">
            <a:normAutofit/>
          </a:bodyPr>
          <a:lstStyle/>
          <a:p>
            <a:r>
              <a:rPr lang="en-US" kern="1200">
                <a:solidFill>
                  <a:srgbClr val="FFFFFF"/>
                </a:solidFill>
                <a:latin typeface="+mj-lt"/>
                <a:ea typeface="+mj-ea"/>
                <a:cs typeface="+mj-cs"/>
              </a:rPr>
              <a:t>Organ</a:t>
            </a: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838200" y="2219785"/>
            <a:ext cx="4619621" cy="3957178"/>
          </a:xfrm>
        </p:spPr>
        <p:txBody>
          <a:bodyPr vert="horz" lIns="91440" tIns="45720" rIns="91440" bIns="45720" rtlCol="0">
            <a:normAutofit/>
          </a:bodyPr>
          <a:lstStyle/>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r>
              <a:rPr lang="en-US" sz="2000" dirty="0">
                <a:solidFill>
                  <a:srgbClr val="FFFFFF"/>
                </a:solidFill>
              </a:rPr>
              <a:t>Most of you have already experienced the added wonder and joy that an organ brings to the celebration of Mass.  We have been blessed with a beautifully refurbished organ placed at the focal point of the choir loft.</a:t>
            </a:r>
          </a:p>
        </p:txBody>
      </p:sp>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86812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music)</a:t>
            </a:r>
          </a:p>
        </p:txBody>
      </p:sp>
      <p:graphicFrame>
        <p:nvGraphicFramePr>
          <p:cNvPr id="6" name="Content Placeholder 5">
            <a:extLst>
              <a:ext uri="{FF2B5EF4-FFF2-40B4-BE49-F238E27FC236}">
                <a16:creationId xmlns:a16="http://schemas.microsoft.com/office/drawing/2014/main" id="{268561C9-1680-C148-A28B-6F0603D38648}"/>
              </a:ext>
            </a:extLst>
          </p:cNvPr>
          <p:cNvGraphicFramePr>
            <a:graphicFrameLocks noGrp="1"/>
          </p:cNvGraphicFramePr>
          <p:nvPr>
            <p:ph idx="1"/>
            <p:extLst>
              <p:ext uri="{D42A27DB-BD31-4B8C-83A1-F6EECF244321}">
                <p14:modId xmlns:p14="http://schemas.microsoft.com/office/powerpoint/2010/main" val="1552316725"/>
              </p:ext>
            </p:extLst>
          </p:nvPr>
        </p:nvGraphicFramePr>
        <p:xfrm>
          <a:off x="4540912" y="961812"/>
          <a:ext cx="6740807" cy="4109160"/>
        </p:xfrm>
        <a:graphic>
          <a:graphicData uri="http://schemas.openxmlformats.org/drawingml/2006/table">
            <a:tbl>
              <a:tblPr firstRow="1" bandRow="1">
                <a:tableStyleId>{8EC20E35-A176-4012-BC5E-935CFFF8708E}</a:tableStyleId>
              </a:tblPr>
              <a:tblGrid>
                <a:gridCol w="2971996">
                  <a:extLst>
                    <a:ext uri="{9D8B030D-6E8A-4147-A177-3AD203B41FA5}">
                      <a16:colId xmlns:a16="http://schemas.microsoft.com/office/drawing/2014/main" val="649346786"/>
                    </a:ext>
                  </a:extLst>
                </a:gridCol>
                <a:gridCol w="2336074">
                  <a:extLst>
                    <a:ext uri="{9D8B030D-6E8A-4147-A177-3AD203B41FA5}">
                      <a16:colId xmlns:a16="http://schemas.microsoft.com/office/drawing/2014/main" val="3808822222"/>
                    </a:ext>
                  </a:extLst>
                </a:gridCol>
                <a:gridCol w="1432737">
                  <a:extLst>
                    <a:ext uri="{9D8B030D-6E8A-4147-A177-3AD203B41FA5}">
                      <a16:colId xmlns:a16="http://schemas.microsoft.com/office/drawing/2014/main" val="1078784105"/>
                    </a:ext>
                  </a:extLst>
                </a:gridCol>
              </a:tblGrid>
              <a:tr h="821832">
                <a:tc>
                  <a:txBody>
                    <a:bodyPr/>
                    <a:lstStyle/>
                    <a:p>
                      <a:pPr algn="l" fontAlgn="b"/>
                      <a:r>
                        <a:rPr lang="en-US" sz="2400" u="none" strike="noStrike">
                          <a:effectLst/>
                        </a:rPr>
                        <a:t>The Music</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Asking Donation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Needed</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2586314618"/>
                  </a:ext>
                </a:extLst>
              </a:tr>
              <a:tr h="821832">
                <a:tc>
                  <a:txBody>
                    <a:bodyPr/>
                    <a:lstStyle/>
                    <a:p>
                      <a:pPr algn="l" fontAlgn="b"/>
                      <a:r>
                        <a:rPr lang="en-US" sz="2400" u="none" strike="noStrike">
                          <a:effectLst/>
                        </a:rPr>
                        <a:t>Choir Loft Risers</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$16,000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2908574544"/>
                  </a:ext>
                </a:extLst>
              </a:tr>
              <a:tr h="821832">
                <a:tc>
                  <a:txBody>
                    <a:bodyPr/>
                    <a:lstStyle/>
                    <a:p>
                      <a:pPr algn="l" fontAlgn="b"/>
                      <a:r>
                        <a:rPr lang="en-US" sz="2400" u="none" strike="noStrike">
                          <a:effectLst/>
                        </a:rPr>
                        <a:t>The Sound System</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$100,000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4131815400"/>
                  </a:ext>
                </a:extLst>
              </a:tr>
              <a:tr h="821832">
                <a:tc>
                  <a:txBody>
                    <a:bodyPr/>
                    <a:lstStyle/>
                    <a:p>
                      <a:pPr algn="l" fontAlgn="b"/>
                      <a:r>
                        <a:rPr lang="en-US" sz="2400" u="none" strike="noStrike">
                          <a:effectLst/>
                        </a:rPr>
                        <a:t>Organ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3231518166"/>
                  </a:ext>
                </a:extLst>
              </a:tr>
              <a:tr h="821832">
                <a:tc>
                  <a:txBody>
                    <a:bodyPr/>
                    <a:lstStyle/>
                    <a:p>
                      <a:pPr algn="l" fontAlgn="b"/>
                      <a:r>
                        <a:rPr lang="en-US" sz="2400" u="none" strike="noStrike">
                          <a:effectLst/>
                        </a:rPr>
                        <a:t>Bronze Choir Railing</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$35,000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092799301"/>
                  </a:ext>
                </a:extLst>
              </a:tr>
            </a:tbl>
          </a:graphicData>
        </a:graphic>
      </p:graphicFrame>
    </p:spTree>
    <p:extLst>
      <p:ext uri="{BB962C8B-B14F-4D97-AF65-F5344CB8AC3E}">
        <p14:creationId xmlns:p14="http://schemas.microsoft.com/office/powerpoint/2010/main" val="694646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Light</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Chandelier | Consecration Wall Candles</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521809"/>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6E42B4DE-4C9B-7646-98C6-975663A74313}"/>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EAA427-325F-5C4D-94FF-C3450D6ED2D1}"/>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The Chandeliers</a:t>
            </a: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43EFC293-77FB-5848-A095-6EF397EF3379}"/>
              </a:ext>
            </a:extLst>
          </p:cNvPr>
          <p:cNvSpPr>
            <a:spLocks noGrp="1"/>
          </p:cNvSpPr>
          <p:nvPr>
            <p:ph sz="half" idx="2"/>
          </p:nvPr>
        </p:nvSpPr>
        <p:spPr>
          <a:xfrm>
            <a:off x="371094" y="2718054"/>
            <a:ext cx="3438906" cy="3207258"/>
          </a:xfrm>
        </p:spPr>
        <p:txBody>
          <a:bodyPr vert="horz" lIns="91440" tIns="45720" rIns="91440" bIns="45720" rtlCol="0" anchor="t">
            <a:normAutofit/>
          </a:bodyPr>
          <a:lstStyle/>
          <a:p>
            <a:pPr marL="0" indent="0">
              <a:buNone/>
            </a:pPr>
            <a:r>
              <a:rPr lang="en-US" sz="1700" dirty="0"/>
              <a:t>These 26 chandeliers hang above the pews on both sides of the aisle in the nave of the church and in the narthex as well.  </a:t>
            </a:r>
          </a:p>
          <a:p>
            <a:pPr marL="0" indent="0">
              <a:buNone/>
            </a:pPr>
            <a:endParaRPr lang="en-US" sz="1700" dirty="0"/>
          </a:p>
          <a:p>
            <a:pPr marL="0" indent="0">
              <a:buNone/>
            </a:pPr>
            <a:r>
              <a:rPr lang="en-US" sz="1700" dirty="0"/>
              <a:t>Like so many features within our parish home, these items were individually hand-crafted.  The craftsmen were from </a:t>
            </a:r>
            <a:r>
              <a:rPr lang="en-US" sz="1700" dirty="0" err="1"/>
              <a:t>Lightsmith</a:t>
            </a:r>
            <a:r>
              <a:rPr lang="en-US" sz="1700" dirty="0"/>
              <a:t>/Jefferson Lighting of Lynchburg, VA.</a:t>
            </a:r>
          </a:p>
        </p:txBody>
      </p:sp>
    </p:spTree>
    <p:extLst>
      <p:ext uri="{BB962C8B-B14F-4D97-AF65-F5344CB8AC3E}">
        <p14:creationId xmlns:p14="http://schemas.microsoft.com/office/powerpoint/2010/main" val="1886704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92AB5FB4-D3CB-CD42-9D0C-A5AA199E9BCB}"/>
              </a:ext>
            </a:extLst>
          </p:cNvPr>
          <p:cNvPicPr>
            <a:picLocks noGrp="1" noChangeAspect="1"/>
          </p:cNvPicPr>
          <p:nvPr>
            <p:ph sz="half" idx="1"/>
          </p:nvPr>
        </p:nvPicPr>
        <p:blipFill rotWithShape="1">
          <a:blip r:embed="rId2" cstate="print">
            <a:alphaModFix amt="40000"/>
            <a:extLst>
              <a:ext uri="{28A0092B-C50C-407E-A947-70E740481C1C}">
                <a14:useLocalDpi xmlns:a14="http://schemas.microsoft.com/office/drawing/2010/main"/>
              </a:ext>
            </a:extLst>
          </a:blip>
          <a:srcRect/>
          <a:stretch/>
        </p:blipFill>
        <p:spPr>
          <a:xfrm>
            <a:off x="20" y="10"/>
            <a:ext cx="12191981" cy="6857990"/>
          </a:xfrm>
          <a:prstGeom prst="rect">
            <a:avLst/>
          </a:prstGeom>
        </p:spPr>
      </p:pic>
      <p:sp>
        <p:nvSpPr>
          <p:cNvPr id="2" name="Title 1">
            <a:extLst>
              <a:ext uri="{FF2B5EF4-FFF2-40B4-BE49-F238E27FC236}">
                <a16:creationId xmlns:a16="http://schemas.microsoft.com/office/drawing/2014/main" id="{3CC99F16-2C2C-8E41-A194-1EB60DD23286}"/>
              </a:ext>
            </a:extLst>
          </p:cNvPr>
          <p:cNvSpPr>
            <a:spLocks noGrp="1"/>
          </p:cNvSpPr>
          <p:nvPr>
            <p:ph type="title"/>
          </p:nvPr>
        </p:nvSpPr>
        <p:spPr>
          <a:xfrm>
            <a:off x="838343" y="365125"/>
            <a:ext cx="10515600" cy="1325563"/>
          </a:xfrm>
        </p:spPr>
        <p:txBody>
          <a:bodyPr vert="horz" lIns="91440" tIns="45720" rIns="91440" bIns="45720" rtlCol="0" anchor="ctr">
            <a:normAutofit/>
          </a:bodyPr>
          <a:lstStyle/>
          <a:p>
            <a:r>
              <a:rPr lang="en-US" kern="1200">
                <a:solidFill>
                  <a:srgbClr val="FFFFFF"/>
                </a:solidFill>
                <a:latin typeface="+mj-lt"/>
                <a:ea typeface="+mj-ea"/>
                <a:cs typeface="+mj-cs"/>
              </a:rPr>
              <a:t>Consecration Wall Candles</a:t>
            </a:r>
          </a:p>
        </p:txBody>
      </p:sp>
      <p:sp>
        <p:nvSpPr>
          <p:cNvPr id="4" name="Text Placeholder 3">
            <a:extLst>
              <a:ext uri="{FF2B5EF4-FFF2-40B4-BE49-F238E27FC236}">
                <a16:creationId xmlns:a16="http://schemas.microsoft.com/office/drawing/2014/main" id="{8217C3F0-DC5F-BC46-BFB1-5B0C21F0B0B1}"/>
              </a:ext>
            </a:extLst>
          </p:cNvPr>
          <p:cNvSpPr>
            <a:spLocks noGrp="1"/>
          </p:cNvSpPr>
          <p:nvPr>
            <p:ph sz="half" idx="2"/>
          </p:nvPr>
        </p:nvSpPr>
        <p:spPr>
          <a:xfrm>
            <a:off x="838344" y="2013625"/>
            <a:ext cx="4614759" cy="4163337"/>
          </a:xfrm>
        </p:spPr>
        <p:txBody>
          <a:bodyPr vert="horz" lIns="91440" tIns="45720" rIns="91440" bIns="45720" rtlCol="0">
            <a:normAutofit fontScale="92500" lnSpcReduction="10000"/>
          </a:bodyPr>
          <a:lstStyle/>
          <a:p>
            <a:pPr marL="0" indent="0">
              <a:buNone/>
            </a:pPr>
            <a:r>
              <a:rPr lang="en-US" sz="1700" dirty="0">
                <a:solidFill>
                  <a:srgbClr val="FFFFFF"/>
                </a:solidFill>
              </a:rPr>
              <a:t>Located around the walls you will see twelve candles and close to them twelve stones set into the walls. The stones and altar were solemnly anointed with Sacred Chrism and the candles first lit when the Corpus Christi Catholic Church was consecrated – formally set apart for use as a place where God is worshipped – on May 2, 2021.</a:t>
            </a:r>
          </a:p>
          <a:p>
            <a:pPr marL="0" indent="0">
              <a:buNone/>
            </a:pPr>
            <a:r>
              <a:rPr lang="en-US" sz="1700" dirty="0"/>
              <a:t>During the Rite of Dedication when the Altar candles and the Dedication candles are lit at the same time, the Bishop says, “Let the light of Christ shine brightly in the Church, that all nations may attain the fullness of truth.”  It is also a custom in some Churches to light them on the parish feast day as well as on the anniversary of the dedication.</a:t>
            </a:r>
            <a:br>
              <a:rPr lang="en-US" sz="1700" dirty="0"/>
            </a:br>
            <a:endParaRPr lang="en-US" sz="1700" dirty="0"/>
          </a:p>
          <a:p>
            <a:pPr marL="0" indent="0">
              <a:buNone/>
            </a:pPr>
            <a:r>
              <a:rPr lang="en-US" sz="1700" dirty="0"/>
              <a:t>The candles light and point the way to the consecration stones embedded in the walls which are anointed during the Church dedication ceremony.</a:t>
            </a:r>
          </a:p>
          <a:p>
            <a:endParaRPr lang="en-US" sz="1400" dirty="0">
              <a:solidFill>
                <a:srgbClr val="FFFFFF"/>
              </a:solidFill>
            </a:endParaRPr>
          </a:p>
        </p:txBody>
      </p:sp>
      <p:pic>
        <p:nvPicPr>
          <p:cNvPr id="10" name="Picture 9">
            <a:extLst>
              <a:ext uri="{FF2B5EF4-FFF2-40B4-BE49-F238E27FC236}">
                <a16:creationId xmlns:a16="http://schemas.microsoft.com/office/drawing/2014/main" id="{CA083AE0-AABE-8844-8350-0085BB43B6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4292416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EFE6CFD5-509D-42EE-82A6-1E376C365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E1CE7D2-1018-4F4B-9D15-528E432322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
          <a:stretch/>
        </p:blipFill>
        <p:spPr>
          <a:xfrm>
            <a:off x="20" y="-1"/>
            <a:ext cx="6712150" cy="2829261"/>
          </a:xfrm>
          <a:prstGeom prst="rect">
            <a:avLst/>
          </a:prstGeom>
        </p:spPr>
      </p:pic>
      <p:pic>
        <p:nvPicPr>
          <p:cNvPr id="7" name="Picture 6" descr="A picture containing indoor, walkway&#10;&#10;Description automatically generated">
            <a:extLst>
              <a:ext uri="{FF2B5EF4-FFF2-40B4-BE49-F238E27FC236}">
                <a16:creationId xmlns:a16="http://schemas.microsoft.com/office/drawing/2014/main" id="{20EED414-AA59-441D-A4A3-191ADEBB29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20" y="2829260"/>
            <a:ext cx="6712150" cy="4028734"/>
          </a:xfrm>
          <a:prstGeom prst="rect">
            <a:avLst/>
          </a:prstGeom>
        </p:spPr>
      </p:pic>
      <p:sp>
        <p:nvSpPr>
          <p:cNvPr id="25" name="Rectangle 20">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C7A8B8-9C51-462F-BE85-C37611FBA9D4}"/>
              </a:ext>
            </a:extLst>
          </p:cNvPr>
          <p:cNvSpPr>
            <a:spLocks noGrp="1"/>
          </p:cNvSpPr>
          <p:nvPr>
            <p:ph type="title"/>
          </p:nvPr>
        </p:nvSpPr>
        <p:spPr>
          <a:xfrm>
            <a:off x="6712170" y="910431"/>
            <a:ext cx="4292162" cy="1466455"/>
          </a:xfrm>
        </p:spPr>
        <p:txBody>
          <a:bodyPr anchor="b">
            <a:normAutofit/>
          </a:bodyPr>
          <a:lstStyle/>
          <a:p>
            <a:r>
              <a:rPr lang="en-US">
                <a:solidFill>
                  <a:schemeClr val="bg1"/>
                </a:solidFill>
              </a:rPr>
              <a:t>A little about our new Church</a:t>
            </a:r>
          </a:p>
        </p:txBody>
      </p:sp>
      <p:cxnSp>
        <p:nvCxnSpPr>
          <p:cNvPr id="23" name="Straight Connector 22">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397906"/>
            <a:ext cx="110043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C59DBDF-E725-4BBB-B719-B0C7C8296D0B}"/>
              </a:ext>
            </a:extLst>
          </p:cNvPr>
          <p:cNvSpPr>
            <a:spLocks noGrp="1"/>
          </p:cNvSpPr>
          <p:nvPr>
            <p:ph idx="1"/>
          </p:nvPr>
        </p:nvSpPr>
        <p:spPr>
          <a:xfrm>
            <a:off x="6712170" y="2492080"/>
            <a:ext cx="4292162" cy="3015849"/>
          </a:xfrm>
        </p:spPr>
        <p:txBody>
          <a:bodyPr>
            <a:normAutofit/>
          </a:bodyPr>
          <a:lstStyle/>
          <a:p>
            <a:r>
              <a:rPr lang="en-US" sz="2000">
                <a:solidFill>
                  <a:schemeClr val="bg1"/>
                </a:solidFill>
              </a:rPr>
              <a:t>The Church is 256 feet long.</a:t>
            </a:r>
          </a:p>
          <a:p>
            <a:r>
              <a:rPr lang="en-US" sz="2000">
                <a:solidFill>
                  <a:schemeClr val="bg1"/>
                </a:solidFill>
              </a:rPr>
              <a:t>It is 94 feet wide at the transept and 54 feet wide at the nave.</a:t>
            </a:r>
          </a:p>
          <a:p>
            <a:r>
              <a:rPr lang="en-US" sz="2000">
                <a:solidFill>
                  <a:schemeClr val="bg1"/>
                </a:solidFill>
              </a:rPr>
              <a:t>The steeple is 111 feet high and can be seen from Route 50.</a:t>
            </a:r>
          </a:p>
          <a:p>
            <a:r>
              <a:rPr lang="en-US" sz="2000">
                <a:solidFill>
                  <a:schemeClr val="bg1"/>
                </a:solidFill>
              </a:rPr>
              <a:t>There is seating for approximately 1150 people on brand new pews!</a:t>
            </a:r>
          </a:p>
          <a:p>
            <a:endParaRPr lang="en-US" sz="2000">
              <a:solidFill>
                <a:schemeClr val="bg1"/>
              </a:solidFill>
            </a:endParaRPr>
          </a:p>
        </p:txBody>
      </p:sp>
    </p:spTree>
    <p:extLst>
      <p:ext uri="{BB962C8B-B14F-4D97-AF65-F5344CB8AC3E}">
        <p14:creationId xmlns:p14="http://schemas.microsoft.com/office/powerpoint/2010/main" val="3653181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light)</a:t>
            </a:r>
          </a:p>
        </p:txBody>
      </p:sp>
      <p:graphicFrame>
        <p:nvGraphicFramePr>
          <p:cNvPr id="5" name="Content Placeholder 4">
            <a:extLst>
              <a:ext uri="{FF2B5EF4-FFF2-40B4-BE49-F238E27FC236}">
                <a16:creationId xmlns:a16="http://schemas.microsoft.com/office/drawing/2014/main" id="{84323314-A874-AC47-B298-57E4C6500615}"/>
              </a:ext>
            </a:extLst>
          </p:cNvPr>
          <p:cNvGraphicFramePr>
            <a:graphicFrameLocks noGrp="1"/>
          </p:cNvGraphicFramePr>
          <p:nvPr>
            <p:ph idx="1"/>
            <p:extLst>
              <p:ext uri="{D42A27DB-BD31-4B8C-83A1-F6EECF244321}">
                <p14:modId xmlns:p14="http://schemas.microsoft.com/office/powerpoint/2010/main" val="1419453791"/>
              </p:ext>
            </p:extLst>
          </p:nvPr>
        </p:nvGraphicFramePr>
        <p:xfrm>
          <a:off x="4038600" y="1827936"/>
          <a:ext cx="7513319" cy="3198741"/>
        </p:xfrm>
        <a:graphic>
          <a:graphicData uri="http://schemas.openxmlformats.org/drawingml/2006/table">
            <a:tbl>
              <a:tblPr firstRow="1" bandRow="1">
                <a:tableStyleId>{8EC20E35-A176-4012-BC5E-935CFFF8708E}</a:tableStyleId>
              </a:tblPr>
              <a:tblGrid>
                <a:gridCol w="3276600">
                  <a:extLst>
                    <a:ext uri="{9D8B030D-6E8A-4147-A177-3AD203B41FA5}">
                      <a16:colId xmlns:a16="http://schemas.microsoft.com/office/drawing/2014/main" val="1459816850"/>
                    </a:ext>
                  </a:extLst>
                </a:gridCol>
                <a:gridCol w="2901198">
                  <a:extLst>
                    <a:ext uri="{9D8B030D-6E8A-4147-A177-3AD203B41FA5}">
                      <a16:colId xmlns:a16="http://schemas.microsoft.com/office/drawing/2014/main" val="2393162266"/>
                    </a:ext>
                  </a:extLst>
                </a:gridCol>
                <a:gridCol w="1335521">
                  <a:extLst>
                    <a:ext uri="{9D8B030D-6E8A-4147-A177-3AD203B41FA5}">
                      <a16:colId xmlns:a16="http://schemas.microsoft.com/office/drawing/2014/main" val="3521693202"/>
                    </a:ext>
                  </a:extLst>
                </a:gridCol>
              </a:tblGrid>
              <a:tr h="1066247">
                <a:tc>
                  <a:txBody>
                    <a:bodyPr/>
                    <a:lstStyle/>
                    <a:p>
                      <a:pPr algn="l" fontAlgn="b"/>
                      <a:r>
                        <a:rPr lang="en-US" sz="3100" u="none" strike="noStrike">
                          <a:effectLst/>
                        </a:rPr>
                        <a:t>The Light</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ctr" fontAlgn="b"/>
                      <a:r>
                        <a:rPr lang="en-US" sz="3100" u="none" strike="noStrike">
                          <a:effectLst/>
                        </a:rPr>
                        <a:t>Asking Donation</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ctr" fontAlgn="b"/>
                      <a:r>
                        <a:rPr lang="en-US" sz="3100" u="none" strike="noStrike" dirty="0">
                          <a:effectLst/>
                        </a:rPr>
                        <a:t>Needed</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788815129"/>
                  </a:ext>
                </a:extLst>
              </a:tr>
              <a:tr h="1066247">
                <a:tc>
                  <a:txBody>
                    <a:bodyPr/>
                    <a:lstStyle/>
                    <a:p>
                      <a:pPr algn="l" fontAlgn="b"/>
                      <a:r>
                        <a:rPr lang="en-US" sz="3100" u="none" strike="noStrike">
                          <a:effectLst/>
                        </a:rPr>
                        <a:t>Chandelier</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 $2,000 </a:t>
                      </a:r>
                      <a:endParaRPr lang="en-US" sz="3100" b="0" i="0" u="none" strike="noStrike" dirty="0">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a:effectLst/>
                        </a:rPr>
                        <a:t>8</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1011516257"/>
                  </a:ext>
                </a:extLst>
              </a:tr>
              <a:tr h="1066247">
                <a:tc>
                  <a:txBody>
                    <a:bodyPr/>
                    <a:lstStyle/>
                    <a:p>
                      <a:pPr algn="l" fontAlgn="b"/>
                      <a:r>
                        <a:rPr lang="en-US" sz="3100" u="none" strike="noStrike">
                          <a:effectLst/>
                        </a:rPr>
                        <a:t>Consecration Wall Candles </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 $2,000 </a:t>
                      </a:r>
                      <a:endParaRPr lang="en-US" sz="3100" b="0" i="0" u="none" strike="noStrike" dirty="0">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b="0" i="0" u="none" strike="noStrike" dirty="0">
                          <a:solidFill>
                            <a:srgbClr val="000000"/>
                          </a:solidFill>
                          <a:effectLst/>
                          <a:latin typeface="Calibri" panose="020F0502020204030204" pitchFamily="34" charset="0"/>
                        </a:rPr>
                        <a:t>7</a:t>
                      </a:r>
                    </a:p>
                  </a:txBody>
                  <a:tcPr marL="26630" marR="26630" marT="26630" marB="0" anchor="b"/>
                </a:tc>
                <a:extLst>
                  <a:ext uri="{0D108BD9-81ED-4DB2-BD59-A6C34878D82A}">
                    <a16:rowId xmlns:a16="http://schemas.microsoft.com/office/drawing/2014/main" val="256790261"/>
                  </a:ext>
                </a:extLst>
              </a:tr>
            </a:tbl>
          </a:graphicData>
        </a:graphic>
      </p:graphicFrame>
    </p:spTree>
    <p:extLst>
      <p:ext uri="{BB962C8B-B14F-4D97-AF65-F5344CB8AC3E}">
        <p14:creationId xmlns:p14="http://schemas.microsoft.com/office/powerpoint/2010/main" val="3913006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Prayer</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Church Pews | Donor Book</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058748"/>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7" name="Rectangle 26">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924E346-878E-1E40-B4D5-70A3FC1C3A79}"/>
              </a:ext>
            </a:extLst>
          </p:cNvPr>
          <p:cNvSpPr>
            <a:spLocks noGrp="1"/>
          </p:cNvSpPr>
          <p:nvPr>
            <p:ph type="title"/>
          </p:nvPr>
        </p:nvSpPr>
        <p:spPr>
          <a:xfrm>
            <a:off x="457201" y="412454"/>
            <a:ext cx="2381250" cy="2101850"/>
          </a:xfrm>
        </p:spPr>
        <p:txBody>
          <a:bodyPr vert="horz" lIns="91440" tIns="45720" rIns="91440" bIns="45720" rtlCol="0" anchor="ctr">
            <a:normAutofit/>
          </a:bodyPr>
          <a:lstStyle/>
          <a:p>
            <a:r>
              <a:rPr lang="en-US" sz="2800" kern="1200">
                <a:solidFill>
                  <a:schemeClr val="tx1"/>
                </a:solidFill>
                <a:latin typeface="+mj-lt"/>
                <a:ea typeface="+mj-ea"/>
                <a:cs typeface="+mj-cs"/>
              </a:rPr>
              <a:t>The Pews</a:t>
            </a:r>
          </a:p>
        </p:txBody>
      </p:sp>
      <p:sp>
        <p:nvSpPr>
          <p:cNvPr id="35" name="Rectangle 30">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2577B81C-A2DC-4D4C-95C1-6DF2155D424D}"/>
              </a:ext>
            </a:extLst>
          </p:cNvPr>
          <p:cNvSpPr>
            <a:spLocks noGrp="1"/>
          </p:cNvSpPr>
          <p:nvPr>
            <p:ph type="body" sz="half" idx="2"/>
          </p:nvPr>
        </p:nvSpPr>
        <p:spPr>
          <a:xfrm>
            <a:off x="3157538" y="412454"/>
            <a:ext cx="3243262" cy="2101850"/>
          </a:xfrm>
        </p:spPr>
        <p:txBody>
          <a:bodyPr vert="horz" lIns="91440" tIns="45720" rIns="91440" bIns="45720" rtlCol="0" anchor="ctr">
            <a:normAutofit/>
          </a:bodyPr>
          <a:lstStyle/>
          <a:p>
            <a:r>
              <a:rPr lang="en-US" sz="1700" dirty="0"/>
              <a:t>Our pews were newly built for Corpus Christi and each is faced with beautiful woodwork at the end piece.  The kneelers match the beautiful blue of the ceiling above.</a:t>
            </a:r>
          </a:p>
        </p:txBody>
      </p:sp>
      <p:pic>
        <p:nvPicPr>
          <p:cNvPr id="9" name="Picture Placeholder 8">
            <a:extLst>
              <a:ext uri="{FF2B5EF4-FFF2-40B4-BE49-F238E27FC236}">
                <a16:creationId xmlns:a16="http://schemas.microsoft.com/office/drawing/2014/main" id="{77683E74-C086-484E-B263-17217378527D}"/>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20" y="2959630"/>
            <a:ext cx="6400781" cy="3898370"/>
          </a:xfrm>
          <a:prstGeom prst="rect">
            <a:avLst/>
          </a:prstGeom>
        </p:spPr>
      </p:pic>
      <p:pic>
        <p:nvPicPr>
          <p:cNvPr id="11" name="Picture 10">
            <a:extLst>
              <a:ext uri="{FF2B5EF4-FFF2-40B4-BE49-F238E27FC236}">
                <a16:creationId xmlns:a16="http://schemas.microsoft.com/office/drawing/2014/main" id="{85C20FD1-A684-5848-B9D5-D65E5F8B7F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91299" y="1"/>
            <a:ext cx="5600701" cy="6857999"/>
          </a:xfrm>
          <a:prstGeom prst="rect">
            <a:avLst/>
          </a:prstGeom>
        </p:spPr>
      </p:pic>
    </p:spTree>
    <p:extLst>
      <p:ext uri="{BB962C8B-B14F-4D97-AF65-F5344CB8AC3E}">
        <p14:creationId xmlns:p14="http://schemas.microsoft.com/office/powerpoint/2010/main" val="2343155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9800-F014-4E4C-A1E2-557985B2C573}"/>
              </a:ext>
            </a:extLst>
          </p:cNvPr>
          <p:cNvSpPr>
            <a:spLocks noGrp="1"/>
          </p:cNvSpPr>
          <p:nvPr>
            <p:ph type="title"/>
          </p:nvPr>
        </p:nvSpPr>
        <p:spPr>
          <a:xfrm>
            <a:off x="7888098" y="534027"/>
            <a:ext cx="3721608" cy="1106424"/>
          </a:xfrm>
          <a:ln>
            <a:noFill/>
          </a:ln>
        </p:spPr>
        <p:txBody>
          <a:bodyPr anchor="b">
            <a:normAutofit/>
          </a:bodyPr>
          <a:lstStyle/>
          <a:p>
            <a:r>
              <a:rPr lang="en-US" sz="2800" dirty="0"/>
              <a:t>Donor Book</a:t>
            </a:r>
          </a:p>
        </p:txBody>
      </p:sp>
      <p:sp>
        <p:nvSpPr>
          <p:cNvPr id="3" name="Content Placeholder 2">
            <a:extLst>
              <a:ext uri="{FF2B5EF4-FFF2-40B4-BE49-F238E27FC236}">
                <a16:creationId xmlns:a16="http://schemas.microsoft.com/office/drawing/2014/main" id="{9AF49FDB-1276-4116-BB57-AC20BC270233}"/>
              </a:ext>
            </a:extLst>
          </p:cNvPr>
          <p:cNvSpPr>
            <a:spLocks noGrp="1"/>
          </p:cNvSpPr>
          <p:nvPr>
            <p:ph idx="1"/>
          </p:nvPr>
        </p:nvSpPr>
        <p:spPr>
          <a:xfrm>
            <a:off x="7888098" y="1787182"/>
            <a:ext cx="3971107" cy="3502152"/>
          </a:xfrm>
        </p:spPr>
        <p:txBody>
          <a:bodyPr>
            <a:normAutofit lnSpcReduction="10000"/>
          </a:bodyPr>
          <a:lstStyle/>
          <a:p>
            <a:r>
              <a:rPr lang="en-US" sz="2000" dirty="0"/>
              <a:t>Our plan for recognition is        two-fold</a:t>
            </a:r>
          </a:p>
          <a:p>
            <a:pPr lvl="1"/>
            <a:r>
              <a:rPr lang="en-US" sz="2000" dirty="0"/>
              <a:t>The donor book is at the entrance of the church listing all those who have contributed thus far to the Capital Campaign</a:t>
            </a:r>
          </a:p>
          <a:p>
            <a:pPr lvl="1"/>
            <a:r>
              <a:rPr lang="en-US" sz="2000" dirty="0"/>
              <a:t>The book also recognizes those who have memorialized </a:t>
            </a:r>
            <a:r>
              <a:rPr lang="en-US" sz="2000"/>
              <a:t>church furnishings</a:t>
            </a:r>
            <a:endParaRPr lang="en-US" sz="2000" dirty="0"/>
          </a:p>
          <a:p>
            <a:pPr lvl="1"/>
            <a:r>
              <a:rPr lang="en-US" sz="2000" dirty="0"/>
              <a:t>New donors will be added annually</a:t>
            </a:r>
          </a:p>
          <a:p>
            <a:pPr lvl="1"/>
            <a:endParaRPr lang="en-US" sz="2000" dirty="0"/>
          </a:p>
        </p:txBody>
      </p:sp>
      <p:pic>
        <p:nvPicPr>
          <p:cNvPr id="4" name="Content Placeholder 7" descr="A picture containing calendar&#10;&#10;Description automatically generated">
            <a:extLst>
              <a:ext uri="{FF2B5EF4-FFF2-40B4-BE49-F238E27FC236}">
                <a16:creationId xmlns:a16="http://schemas.microsoft.com/office/drawing/2014/main" id="{9F65D54E-C64D-4E59-853D-28FDB12609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76872" y="1398647"/>
            <a:ext cx="4019128" cy="4060705"/>
          </a:xfrm>
          <a:prstGeom prst="rect">
            <a:avLst/>
          </a:prstGeom>
        </p:spPr>
      </p:pic>
    </p:spTree>
    <p:extLst>
      <p:ext uri="{BB962C8B-B14F-4D97-AF65-F5344CB8AC3E}">
        <p14:creationId xmlns:p14="http://schemas.microsoft.com/office/powerpoint/2010/main" val="3800265365"/>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a:t>
            </a:r>
            <a:r>
              <a:rPr lang="en-US" sz="2600" i="1" kern="1200">
                <a:solidFill>
                  <a:srgbClr val="FFFFFF"/>
                </a:solidFill>
                <a:latin typeface="+mj-lt"/>
                <a:ea typeface="+mj-ea"/>
                <a:cs typeface="+mj-cs"/>
              </a:rPr>
              <a:t>prayer</a:t>
            </a:r>
            <a:r>
              <a:rPr lang="en-US" sz="2600" i="1" kern="1200" dirty="0">
                <a:solidFill>
                  <a:srgbClr val="FFFFFF"/>
                </a:solidFill>
                <a:latin typeface="+mj-lt"/>
                <a:ea typeface="+mj-ea"/>
                <a:cs typeface="+mj-cs"/>
              </a:rPr>
              <a:t>)</a:t>
            </a:r>
          </a:p>
        </p:txBody>
      </p:sp>
      <p:graphicFrame>
        <p:nvGraphicFramePr>
          <p:cNvPr id="6" name="Content Placeholder 5">
            <a:extLst>
              <a:ext uri="{FF2B5EF4-FFF2-40B4-BE49-F238E27FC236}">
                <a16:creationId xmlns:a16="http://schemas.microsoft.com/office/drawing/2014/main" id="{CAF55465-614C-034D-B777-B0C886EADE3B}"/>
              </a:ext>
            </a:extLst>
          </p:cNvPr>
          <p:cNvGraphicFramePr>
            <a:graphicFrameLocks noGrp="1"/>
          </p:cNvGraphicFramePr>
          <p:nvPr>
            <p:ph idx="1"/>
            <p:extLst>
              <p:ext uri="{D42A27DB-BD31-4B8C-83A1-F6EECF244321}">
                <p14:modId xmlns:p14="http://schemas.microsoft.com/office/powerpoint/2010/main" val="3943811568"/>
              </p:ext>
            </p:extLst>
          </p:nvPr>
        </p:nvGraphicFramePr>
        <p:xfrm>
          <a:off x="4038600" y="2108776"/>
          <a:ext cx="7513319" cy="2935893"/>
        </p:xfrm>
        <a:graphic>
          <a:graphicData uri="http://schemas.openxmlformats.org/drawingml/2006/table">
            <a:tbl>
              <a:tblPr firstRow="1" bandRow="1">
                <a:tableStyleId>{8EC20E35-A176-4012-BC5E-935CFFF8708E}</a:tableStyleId>
              </a:tblPr>
              <a:tblGrid>
                <a:gridCol w="3366052">
                  <a:extLst>
                    <a:ext uri="{9D8B030D-6E8A-4147-A177-3AD203B41FA5}">
                      <a16:colId xmlns:a16="http://schemas.microsoft.com/office/drawing/2014/main" val="2779330836"/>
                    </a:ext>
                  </a:extLst>
                </a:gridCol>
                <a:gridCol w="2653748">
                  <a:extLst>
                    <a:ext uri="{9D8B030D-6E8A-4147-A177-3AD203B41FA5}">
                      <a16:colId xmlns:a16="http://schemas.microsoft.com/office/drawing/2014/main" val="3030529211"/>
                    </a:ext>
                  </a:extLst>
                </a:gridCol>
                <a:gridCol w="1493519">
                  <a:extLst>
                    <a:ext uri="{9D8B030D-6E8A-4147-A177-3AD203B41FA5}">
                      <a16:colId xmlns:a16="http://schemas.microsoft.com/office/drawing/2014/main" val="1898746423"/>
                    </a:ext>
                  </a:extLst>
                </a:gridCol>
              </a:tblGrid>
              <a:tr h="978631">
                <a:tc>
                  <a:txBody>
                    <a:bodyPr/>
                    <a:lstStyle/>
                    <a:p>
                      <a:pPr algn="l" fontAlgn="b"/>
                      <a:r>
                        <a:rPr lang="en-US" sz="2800" u="none" strike="noStrike">
                          <a:effectLst/>
                        </a:rPr>
                        <a:t>The Prayer</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ctr" fontAlgn="b"/>
                      <a:r>
                        <a:rPr lang="en-US" sz="2800" u="none" strike="noStrike">
                          <a:effectLst/>
                        </a:rPr>
                        <a:t>Asking Donation</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ctr" fontAlgn="b"/>
                      <a:r>
                        <a:rPr lang="en-US" sz="2800" u="none" strike="noStrike">
                          <a:effectLst/>
                        </a:rPr>
                        <a:t>Needed</a:t>
                      </a:r>
                      <a:endParaRPr lang="en-US" sz="2800" b="0" i="0" u="none" strike="noStrike">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3766998929"/>
                  </a:ext>
                </a:extLst>
              </a:tr>
              <a:tr h="978631">
                <a:tc>
                  <a:txBody>
                    <a:bodyPr/>
                    <a:lstStyle/>
                    <a:p>
                      <a:pPr algn="l" fontAlgn="b"/>
                      <a:r>
                        <a:rPr lang="en-US" sz="2800" u="none" strike="noStrike" dirty="0">
                          <a:effectLst/>
                        </a:rPr>
                        <a:t>Pews</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 $2,000 </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a:effectLst/>
                        </a:rPr>
                        <a:t>71</a:t>
                      </a:r>
                      <a:endParaRPr lang="en-US" sz="2800" b="0" i="0" u="none" strike="noStrike" dirty="0">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1554160918"/>
                  </a:ext>
                </a:extLst>
              </a:tr>
              <a:tr h="978631">
                <a:tc>
                  <a:txBody>
                    <a:bodyPr/>
                    <a:lstStyle/>
                    <a:p>
                      <a:pPr algn="l" fontAlgn="b"/>
                      <a:r>
                        <a:rPr lang="en-US" sz="2800" b="0" i="0" u="none" strike="noStrike" dirty="0">
                          <a:solidFill>
                            <a:srgbClr val="000000"/>
                          </a:solidFill>
                          <a:effectLst/>
                          <a:latin typeface="Calibri" panose="020F0502020204030204" pitchFamily="34" charset="0"/>
                        </a:rPr>
                        <a:t>Donor Book</a:t>
                      </a:r>
                    </a:p>
                  </a:txBody>
                  <a:tcPr marL="24441" marR="24441" marT="24441" marB="0" anchor="b"/>
                </a:tc>
                <a:tc>
                  <a:txBody>
                    <a:bodyPr/>
                    <a:lstStyle/>
                    <a:p>
                      <a:pPr algn="r" fontAlgn="b"/>
                      <a:r>
                        <a:rPr lang="en-US" sz="2800" b="0" i="0" u="none" strike="noStrike" dirty="0">
                          <a:solidFill>
                            <a:srgbClr val="000000"/>
                          </a:solidFill>
                          <a:effectLst/>
                          <a:latin typeface="Calibri" panose="020F0502020204030204" pitchFamily="34" charset="0"/>
                        </a:rPr>
                        <a:t>$7,500</a:t>
                      </a:r>
                    </a:p>
                  </a:txBody>
                  <a:tcPr marL="24441" marR="24441" marT="24441" marB="0" anchor="b"/>
                </a:tc>
                <a:tc>
                  <a:txBody>
                    <a:bodyPr/>
                    <a:lstStyle/>
                    <a:p>
                      <a:pPr algn="r" fontAlgn="b"/>
                      <a:r>
                        <a:rPr lang="en-US" sz="2800" b="0" i="0" u="none" strike="noStrike" dirty="0">
                          <a:solidFill>
                            <a:srgbClr val="000000"/>
                          </a:solidFill>
                          <a:effectLst/>
                          <a:latin typeface="Calibri" panose="020F0502020204030204" pitchFamily="34" charset="0"/>
                        </a:rPr>
                        <a:t>1</a:t>
                      </a:r>
                    </a:p>
                  </a:txBody>
                  <a:tcPr marL="24441" marR="24441" marT="24441" marB="0" anchor="b"/>
                </a:tc>
                <a:extLst>
                  <a:ext uri="{0D108BD9-81ED-4DB2-BD59-A6C34878D82A}">
                    <a16:rowId xmlns:a16="http://schemas.microsoft.com/office/drawing/2014/main" val="1061564586"/>
                  </a:ext>
                </a:extLst>
              </a:tr>
            </a:tbl>
          </a:graphicData>
        </a:graphic>
      </p:graphicFrame>
    </p:spTree>
    <p:extLst>
      <p:ext uri="{BB962C8B-B14F-4D97-AF65-F5344CB8AC3E}">
        <p14:creationId xmlns:p14="http://schemas.microsoft.com/office/powerpoint/2010/main" val="1752798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7607-58A6-4DAB-B7E5-96FAE60702B7}"/>
              </a:ext>
            </a:extLst>
          </p:cNvPr>
          <p:cNvSpPr>
            <a:spLocks noGrp="1"/>
          </p:cNvSpPr>
          <p:nvPr>
            <p:ph type="title"/>
          </p:nvPr>
        </p:nvSpPr>
        <p:spPr>
          <a:xfrm>
            <a:off x="7028496" y="1783959"/>
            <a:ext cx="4875796" cy="2889114"/>
          </a:xfrm>
        </p:spPr>
        <p:txBody>
          <a:bodyPr vert="horz" lIns="91440" tIns="45720" rIns="91440" bIns="45720" rtlCol="0" anchor="b">
            <a:normAutofit/>
          </a:bodyPr>
          <a:lstStyle/>
          <a:p>
            <a:r>
              <a:rPr lang="en-US" sz="5400" dirty="0"/>
              <a:t>Questions?</a:t>
            </a:r>
            <a:br>
              <a:rPr lang="en-US" sz="5400" dirty="0"/>
            </a:br>
            <a:r>
              <a:rPr lang="en-US" sz="2800" dirty="0"/>
              <a:t>Contact the parish office:</a:t>
            </a:r>
            <a:br>
              <a:rPr lang="en-US" sz="2800" dirty="0"/>
            </a:br>
            <a:r>
              <a:rPr lang="en-US" sz="2800" dirty="0"/>
              <a:t>phone: 703-378-0763</a:t>
            </a:r>
            <a:br>
              <a:rPr lang="en-US" sz="2800" dirty="0"/>
            </a:br>
            <a:r>
              <a:rPr lang="en-US" sz="2800" dirty="0"/>
              <a:t>email: info@corpuschristisr.org</a:t>
            </a:r>
          </a:p>
        </p:txBody>
      </p:sp>
      <p:pic>
        <p:nvPicPr>
          <p:cNvPr id="5" name="Content Placeholder 4" descr="A picture containing outdoor, sky, building, place of worship&#10;&#10;Description automatically generated">
            <a:extLst>
              <a:ext uri="{FF2B5EF4-FFF2-40B4-BE49-F238E27FC236}">
                <a16:creationId xmlns:a16="http://schemas.microsoft.com/office/drawing/2014/main" id="{AE9203F9-2155-447E-887D-2A1B2069703C}"/>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r="-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45755971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5B44D700-0CE0-0046-BEBD-140DE716E1AD}"/>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FE75D3-3BA6-4F22-95AF-D8654DEDB93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Memorialization Opportunities</a:t>
            </a:r>
          </a:p>
        </p:txBody>
      </p:sp>
      <p:cxnSp>
        <p:nvCxnSpPr>
          <p:cNvPr id="25"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055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Building</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Tympanum | Limestone Bricks | Nave Bracket &amp; Capital | Arch</a:t>
            </a:r>
          </a:p>
          <a:p>
            <a:r>
              <a:rPr lang="en-US" dirty="0"/>
              <a:t>Sacristy Cabinetry</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392172"/>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4">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36">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1051560" y="4440602"/>
            <a:ext cx="3538728" cy="1645920"/>
          </a:xfrm>
        </p:spPr>
        <p:txBody>
          <a:bodyPr vert="horz" lIns="91440" tIns="45720" rIns="91440" bIns="45720" rtlCol="0" anchor="ctr">
            <a:normAutofit/>
          </a:bodyPr>
          <a:lstStyle/>
          <a:p>
            <a:r>
              <a:rPr lang="en-US" kern="1200">
                <a:solidFill>
                  <a:schemeClr val="tx1"/>
                </a:solidFill>
                <a:latin typeface="+mj-lt"/>
                <a:ea typeface="+mj-ea"/>
                <a:cs typeface="+mj-cs"/>
              </a:rPr>
              <a:t>Tympanum</a:t>
            </a:r>
          </a:p>
        </p:txBody>
      </p:sp>
      <p:pic>
        <p:nvPicPr>
          <p:cNvPr id="6" name="Picture 5">
            <a:extLst>
              <a:ext uri="{FF2B5EF4-FFF2-40B4-BE49-F238E27FC236}">
                <a16:creationId xmlns:a16="http://schemas.microsoft.com/office/drawing/2014/main" id="{DE86AFA2-AF9E-694D-9A83-B5AC77AD8CC9}"/>
              </a:ext>
            </a:extLst>
          </p:cNvPr>
          <p:cNvPicPr>
            <a:picLocks noChangeAspect="1"/>
          </p:cNvPicPr>
          <p:nvPr/>
        </p:nvPicPr>
        <p:blipFill rotWithShape="1">
          <a:blip r:embed="rId2">
            <a:extLst>
              <a:ext uri="{28A0092B-C50C-407E-A947-70E740481C1C}">
                <a14:useLocalDpi xmlns:a14="http://schemas.microsoft.com/office/drawing/2010/main" val="0"/>
              </a:ext>
            </a:extLst>
          </a:blip>
          <a:srcRect l="19321" r="19320" b="-2"/>
          <a:stretch/>
        </p:blipFill>
        <p:spPr>
          <a:xfrm rot="5400000">
            <a:off x="444233" y="-444227"/>
            <a:ext cx="3995928" cy="4884383"/>
          </a:xfrm>
          <a:prstGeom prst="rect">
            <a:avLst/>
          </a:prstGeom>
        </p:spPr>
      </p:pic>
      <p:pic>
        <p:nvPicPr>
          <p:cNvPr id="5" name="object 6">
            <a:extLst>
              <a:ext uri="{FF2B5EF4-FFF2-40B4-BE49-F238E27FC236}">
                <a16:creationId xmlns:a16="http://schemas.microsoft.com/office/drawing/2014/main" id="{7A1025F4-A630-B545-9863-60C6A8A1C772}"/>
              </a:ext>
            </a:extLst>
          </p:cNvPr>
          <p:cNvPicPr/>
          <p:nvPr/>
        </p:nvPicPr>
        <p:blipFill rotWithShape="1">
          <a:blip r:embed="rId3" cstate="print">
            <a:extLst>
              <a:ext uri="{28A0092B-C50C-407E-A947-70E740481C1C}">
                <a14:useLocalDpi xmlns:a14="http://schemas.microsoft.com/office/drawing/2010/main"/>
              </a:ext>
            </a:extLst>
          </a:blip>
          <a:srcRect t="26975" r="1" b="10642"/>
          <a:stretch/>
        </p:blipFill>
        <p:spPr>
          <a:xfrm>
            <a:off x="5074877" y="10"/>
            <a:ext cx="7117118" cy="3995918"/>
          </a:xfrm>
          <a:prstGeom prst="rect">
            <a:avLst/>
          </a:prstGeom>
        </p:spPr>
      </p:pic>
      <p:sp>
        <p:nvSpPr>
          <p:cNvPr id="44" name="Rectangle 38">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5349240" y="4440602"/>
            <a:ext cx="6007608" cy="1645920"/>
          </a:xfrm>
        </p:spPr>
        <p:txBody>
          <a:bodyPr vert="horz" lIns="91440" tIns="45720" rIns="91440" bIns="45720" rtlCol="0" anchor="ctr">
            <a:normAutofit/>
          </a:bodyPr>
          <a:lstStyle/>
          <a:p>
            <a:r>
              <a:rPr lang="en-US" sz="1800" spc="10" dirty="0"/>
              <a:t>The</a:t>
            </a:r>
            <a:r>
              <a:rPr lang="en-US" sz="1800" spc="5" dirty="0"/>
              <a:t> </a:t>
            </a:r>
            <a:r>
              <a:rPr lang="en-US" sz="1800" spc="15" dirty="0"/>
              <a:t>tympanum</a:t>
            </a:r>
            <a:r>
              <a:rPr lang="en-US" sz="1800" spc="10" dirty="0"/>
              <a:t> </a:t>
            </a:r>
            <a:r>
              <a:rPr lang="en-US" sz="1800" spc="-55" dirty="0"/>
              <a:t>will be</a:t>
            </a:r>
            <a:r>
              <a:rPr lang="en-US" sz="1800" spc="10" dirty="0"/>
              <a:t> </a:t>
            </a:r>
            <a:r>
              <a:rPr lang="en-US" sz="1800" spc="15" dirty="0"/>
              <a:t>crafted</a:t>
            </a:r>
            <a:r>
              <a:rPr lang="en-US" sz="1800" spc="5" dirty="0"/>
              <a:t> from </a:t>
            </a:r>
            <a:r>
              <a:rPr lang="en-US" sz="1800" spc="10" dirty="0"/>
              <a:t> </a:t>
            </a:r>
            <a:r>
              <a:rPr lang="en-US" sz="1800" spc="-5" dirty="0"/>
              <a:t>limestone</a:t>
            </a:r>
            <a:r>
              <a:rPr lang="en-US" sz="1800" spc="5" dirty="0"/>
              <a:t> </a:t>
            </a:r>
            <a:r>
              <a:rPr lang="en-US" sz="1800" spc="30" dirty="0"/>
              <a:t>in</a:t>
            </a:r>
            <a:r>
              <a:rPr lang="en-US" sz="1800" spc="5" dirty="0"/>
              <a:t> </a:t>
            </a:r>
            <a:r>
              <a:rPr lang="en-US" sz="1800" spc="-55" dirty="0"/>
              <a:t>a</a:t>
            </a:r>
            <a:r>
              <a:rPr lang="en-US" sz="1800" spc="5" dirty="0"/>
              <a:t> </a:t>
            </a:r>
            <a:r>
              <a:rPr lang="en-US" sz="1800" spc="-45" dirty="0"/>
              <a:t>scene</a:t>
            </a:r>
            <a:r>
              <a:rPr lang="en-US" sz="1800" spc="5" dirty="0"/>
              <a:t> </a:t>
            </a:r>
            <a:r>
              <a:rPr lang="en-US" sz="1800" spc="-40" dirty="0"/>
              <a:t>of</a:t>
            </a:r>
            <a:r>
              <a:rPr lang="en-US" sz="1800" spc="10" dirty="0"/>
              <a:t> </a:t>
            </a:r>
            <a:r>
              <a:rPr lang="en-US" sz="1800" spc="45" dirty="0"/>
              <a:t>Christ</a:t>
            </a:r>
            <a:r>
              <a:rPr lang="en-US" sz="1800" spc="5" dirty="0"/>
              <a:t> </a:t>
            </a:r>
            <a:r>
              <a:rPr lang="en-US" sz="1800" spc="25" dirty="0"/>
              <a:t>and </a:t>
            </a:r>
            <a:r>
              <a:rPr lang="en-US" sz="1800" spc="-585" dirty="0"/>
              <a:t> </a:t>
            </a:r>
            <a:r>
              <a:rPr lang="en-US" sz="1800" spc="-50" dirty="0"/>
              <a:t>Majesty. </a:t>
            </a:r>
            <a:r>
              <a:rPr lang="en-US" sz="1800" spc="85" dirty="0"/>
              <a:t>It </a:t>
            </a:r>
            <a:r>
              <a:rPr lang="en-US" sz="1800" spc="-10" dirty="0"/>
              <a:t>sits </a:t>
            </a:r>
            <a:r>
              <a:rPr lang="en-US" sz="1800" spc="15" dirty="0"/>
              <a:t>on </a:t>
            </a:r>
            <a:r>
              <a:rPr lang="en-US" sz="1800" spc="60" dirty="0"/>
              <a:t>top </a:t>
            </a:r>
            <a:r>
              <a:rPr lang="en-US" sz="1800" spc="-40" dirty="0"/>
              <a:t>of </a:t>
            </a:r>
            <a:r>
              <a:rPr lang="en-US" sz="1800" spc="40" dirty="0"/>
              <a:t>the </a:t>
            </a:r>
            <a:r>
              <a:rPr lang="en-US" sz="1800" spc="5" dirty="0"/>
              <a:t>main </a:t>
            </a:r>
            <a:r>
              <a:rPr lang="en-US" sz="1800" spc="-585" dirty="0"/>
              <a:t> </a:t>
            </a:r>
            <a:r>
              <a:rPr lang="en-US" sz="1800" spc="10" dirty="0"/>
              <a:t>church</a:t>
            </a:r>
            <a:r>
              <a:rPr lang="en-US" sz="1800" spc="5" dirty="0"/>
              <a:t> </a:t>
            </a:r>
            <a:r>
              <a:rPr lang="en-US" sz="1800" dirty="0"/>
              <a:t>door.</a:t>
            </a:r>
          </a:p>
          <a:p>
            <a:pPr indent="-228600">
              <a:buFont typeface="Arial" panose="020B0604020202020204" pitchFamily="34" charset="0"/>
              <a:buChar char="•"/>
            </a:pPr>
            <a:endParaRPr lang="en-US" sz="1800" dirty="0"/>
          </a:p>
        </p:txBody>
      </p:sp>
    </p:spTree>
    <p:extLst>
      <p:ext uri="{BB962C8B-B14F-4D97-AF65-F5344CB8AC3E}">
        <p14:creationId xmlns:p14="http://schemas.microsoft.com/office/powerpoint/2010/main" val="4134229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7742831" y="681037"/>
            <a:ext cx="3738779" cy="1788811"/>
          </a:xfrm>
        </p:spPr>
        <p:txBody>
          <a:bodyPr vert="horz" lIns="91440" tIns="45720" rIns="91440" bIns="45720" rtlCol="0" anchor="ctr">
            <a:normAutofit/>
          </a:bodyPr>
          <a:lstStyle/>
          <a:p>
            <a:r>
              <a:rPr lang="en-US" sz="4000" dirty="0"/>
              <a:t>Limestone Blocks</a:t>
            </a: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7742831" y="2630161"/>
            <a:ext cx="3738780" cy="3546801"/>
          </a:xfrm>
        </p:spPr>
        <p:txBody>
          <a:bodyPr vert="horz" lIns="91440" tIns="45720" rIns="91440" bIns="45720" rtlCol="0">
            <a:normAutofit/>
          </a:bodyPr>
          <a:lstStyle/>
          <a:p>
            <a:r>
              <a:rPr lang="en-US" sz="2000" spc="10" dirty="0"/>
              <a:t>The limestone blocks are used to cover the front façade of the building</a:t>
            </a:r>
            <a:endParaRPr lang="en-US" sz="2000" dirty="0"/>
          </a:p>
          <a:p>
            <a:pPr indent="-228600">
              <a:buFont typeface="Arial" panose="020B0604020202020204" pitchFamily="34" charset="0"/>
              <a:buChar char="•"/>
            </a:pPr>
            <a:endParaRPr lang="en-US" sz="2000" dirty="0"/>
          </a:p>
        </p:txBody>
      </p:sp>
      <p:pic>
        <p:nvPicPr>
          <p:cNvPr id="5" name="object 6">
            <a:extLst>
              <a:ext uri="{FF2B5EF4-FFF2-40B4-BE49-F238E27FC236}">
                <a16:creationId xmlns:a16="http://schemas.microsoft.com/office/drawing/2014/main" id="{7A1025F4-A630-B545-9863-60C6A8A1C772}"/>
              </a:ext>
            </a:extLst>
          </p:cNvPr>
          <p:cNvPicPr/>
          <p:nvPr/>
        </p:nvPicPr>
        <p:blipFill>
          <a:blip r:embed="rId2" cstate="print">
            <a:extLst>
              <a:ext uri="{28A0092B-C50C-407E-A947-70E740481C1C}">
                <a14:useLocalDpi xmlns:a14="http://schemas.microsoft.com/office/drawing/2010/main"/>
              </a:ext>
            </a:extLst>
          </a:blip>
          <a:srcRect/>
          <a:stretch/>
        </p:blipFill>
        <p:spPr>
          <a:xfrm>
            <a:off x="479278" y="484633"/>
            <a:ext cx="6542215" cy="5888736"/>
          </a:xfrm>
          <a:prstGeom prst="rect">
            <a:avLst/>
          </a:prstGeom>
        </p:spPr>
      </p:pic>
    </p:spTree>
    <p:extLst>
      <p:ext uri="{BB962C8B-B14F-4D97-AF65-F5344CB8AC3E}">
        <p14:creationId xmlns:p14="http://schemas.microsoft.com/office/powerpoint/2010/main" val="255865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7742831" y="681037"/>
            <a:ext cx="3738779" cy="1788811"/>
          </a:xfrm>
        </p:spPr>
        <p:txBody>
          <a:bodyPr vert="horz" lIns="91440" tIns="45720" rIns="91440" bIns="45720" rtlCol="0" anchor="ctr">
            <a:normAutofit/>
          </a:bodyPr>
          <a:lstStyle/>
          <a:p>
            <a:r>
              <a:rPr lang="en-US" sz="4000" dirty="0"/>
              <a:t>Nave Bracket and Capital</a:t>
            </a: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7742831" y="2630161"/>
            <a:ext cx="3738780" cy="3546801"/>
          </a:xfrm>
        </p:spPr>
        <p:txBody>
          <a:bodyPr vert="horz" lIns="91440" tIns="45720" rIns="91440" bIns="45720" rtlCol="0">
            <a:normAutofit/>
          </a:bodyPr>
          <a:lstStyle/>
          <a:p>
            <a:r>
              <a:rPr lang="en-US" sz="2000" spc="10" dirty="0"/>
              <a:t>The nave brackets and capitals line the columns on both sides of the church.</a:t>
            </a:r>
            <a:endParaRPr lang="en-US" sz="2000" dirty="0"/>
          </a:p>
          <a:p>
            <a:pPr indent="-228600">
              <a:buFont typeface="Arial" panose="020B0604020202020204" pitchFamily="34" charset="0"/>
              <a:buChar char="•"/>
            </a:pPr>
            <a:endParaRPr lang="en-US" sz="2000" dirty="0"/>
          </a:p>
        </p:txBody>
      </p:sp>
      <p:pic>
        <p:nvPicPr>
          <p:cNvPr id="5" name="object 6">
            <a:extLst>
              <a:ext uri="{FF2B5EF4-FFF2-40B4-BE49-F238E27FC236}">
                <a16:creationId xmlns:a16="http://schemas.microsoft.com/office/drawing/2014/main" id="{7A1025F4-A630-B545-9863-60C6A8A1C772}"/>
              </a:ext>
            </a:extLst>
          </p:cNvPr>
          <p:cNvPicPr/>
          <p:nvPr/>
        </p:nvPicPr>
        <p:blipFill>
          <a:blip r:embed="rId2" cstate="print">
            <a:extLst>
              <a:ext uri="{28A0092B-C50C-407E-A947-70E740481C1C}">
                <a14:useLocalDpi xmlns:a14="http://schemas.microsoft.com/office/drawing/2010/main"/>
              </a:ext>
            </a:extLst>
          </a:blip>
          <a:srcRect/>
          <a:stretch/>
        </p:blipFill>
        <p:spPr>
          <a:xfrm>
            <a:off x="479278" y="484633"/>
            <a:ext cx="6542215" cy="5888736"/>
          </a:xfrm>
          <a:prstGeom prst="rect">
            <a:avLst/>
          </a:prstGeom>
        </p:spPr>
      </p:pic>
    </p:spTree>
    <p:extLst>
      <p:ext uri="{BB962C8B-B14F-4D97-AF65-F5344CB8AC3E}">
        <p14:creationId xmlns:p14="http://schemas.microsoft.com/office/powerpoint/2010/main" val="2329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673749" y="4610244"/>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Arches</a:t>
            </a:r>
          </a:p>
        </p:txBody>
      </p:sp>
      <p:pic>
        <p:nvPicPr>
          <p:cNvPr id="7" name="Content Placeholder 6">
            <a:extLst>
              <a:ext uri="{FF2B5EF4-FFF2-40B4-BE49-F238E27FC236}">
                <a16:creationId xmlns:a16="http://schemas.microsoft.com/office/drawing/2014/main" id="{01BC749F-E2BB-0449-B9EA-8A0152C07EE5}"/>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b="-3"/>
          <a:stretch/>
        </p:blipFill>
        <p:spPr>
          <a:xfrm rot="10800000">
            <a:off x="673749" y="370320"/>
            <a:ext cx="3716238" cy="4051011"/>
          </a:xfrm>
          <a:prstGeom prst="rect">
            <a:avLst/>
          </a:prstGeom>
        </p:spPr>
      </p:pic>
      <p:pic>
        <p:nvPicPr>
          <p:cNvPr id="5" name="object 6">
            <a:extLst>
              <a:ext uri="{FF2B5EF4-FFF2-40B4-BE49-F238E27FC236}">
                <a16:creationId xmlns:a16="http://schemas.microsoft.com/office/drawing/2014/main" id="{7A1025F4-A630-B545-9863-60C6A8A1C772}"/>
              </a:ext>
            </a:extLst>
          </p:cNvPr>
          <p:cNvPicPr/>
          <p:nvPr/>
        </p:nvPicPr>
        <p:blipFill rotWithShape="1">
          <a:blip r:embed="rId3" cstate="print">
            <a:extLst>
              <a:ext uri="{28A0092B-C50C-407E-A947-70E740481C1C}">
                <a14:useLocalDpi xmlns:a14="http://schemas.microsoft.com/office/drawing/2010/main"/>
              </a:ext>
            </a:extLst>
          </a:blip>
          <a:srcRect r="-2"/>
          <a:stretch/>
        </p:blipFill>
        <p:spPr>
          <a:xfrm rot="10800000">
            <a:off x="4719344" y="370320"/>
            <a:ext cx="6798905" cy="4051011"/>
          </a:xfrm>
          <a:prstGeom prst="rect">
            <a:avLst/>
          </a:prstGeom>
        </p:spPr>
      </p:pic>
      <p:cxnSp>
        <p:nvCxnSpPr>
          <p:cNvPr id="14" name="Straight Connector 13">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306A46A-D5C9-7B4F-8752-301FF5E436E2}"/>
              </a:ext>
            </a:extLst>
          </p:cNvPr>
          <p:cNvSpPr>
            <a:spLocks noGrp="1"/>
          </p:cNvSpPr>
          <p:nvPr>
            <p:ph sz="half" idx="1"/>
          </p:nvPr>
        </p:nvSpPr>
        <p:spPr>
          <a:xfrm>
            <a:off x="4793019" y="4610244"/>
            <a:ext cx="6725232" cy="1714500"/>
          </a:xfrm>
        </p:spPr>
        <p:txBody>
          <a:bodyPr vert="horz" lIns="91440" tIns="45720" rIns="91440" bIns="45720" rtlCol="0" anchor="ctr">
            <a:normAutofit/>
          </a:bodyPr>
          <a:lstStyle/>
          <a:p>
            <a:pPr marL="0" indent="0">
              <a:buNone/>
            </a:pPr>
            <a:r>
              <a:rPr lang="en-US" sz="1800" spc="10" dirty="0"/>
              <a:t>The arches are beautifully sculpted to match the marble in the rest of the church.  They provide support for the roof over the nave.</a:t>
            </a:r>
            <a:endParaRPr lang="en-US" sz="1800" dirty="0"/>
          </a:p>
          <a:p>
            <a:endParaRPr lang="en-US" sz="1700" dirty="0"/>
          </a:p>
        </p:txBody>
      </p:sp>
    </p:spTree>
    <p:extLst>
      <p:ext uri="{BB962C8B-B14F-4D97-AF65-F5344CB8AC3E}">
        <p14:creationId xmlns:p14="http://schemas.microsoft.com/office/powerpoint/2010/main" val="21120821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2125</TotalTime>
  <Words>1303</Words>
  <Application>Microsoft Office PowerPoint</Application>
  <PresentationFormat>Widescreen</PresentationFormat>
  <Paragraphs>174</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Times New Roman</vt:lpstr>
      <vt:lpstr>Tw Cen MT</vt:lpstr>
      <vt:lpstr>Office Theme</vt:lpstr>
      <vt:lpstr>Corpus Christi</vt:lpstr>
      <vt:lpstr>A Letter from our Pastor</vt:lpstr>
      <vt:lpstr>A little about our new Church</vt:lpstr>
      <vt:lpstr>Memorialization Opportunities</vt:lpstr>
      <vt:lpstr>The Building</vt:lpstr>
      <vt:lpstr>Tympanum</vt:lpstr>
      <vt:lpstr>Limestone Blocks</vt:lpstr>
      <vt:lpstr>Nave Bracket and Capital</vt:lpstr>
      <vt:lpstr>Arches</vt:lpstr>
      <vt:lpstr>Sacristy Cabinetry</vt:lpstr>
      <vt:lpstr>Asking Donation (the building)</vt:lpstr>
      <vt:lpstr>The Sanctuary</vt:lpstr>
      <vt:lpstr>Reredos</vt:lpstr>
      <vt:lpstr>Altar of Sacrifice</vt:lpstr>
      <vt:lpstr>Railing  Communion and Shrines</vt:lpstr>
      <vt:lpstr>The Pulpit</vt:lpstr>
      <vt:lpstr>The Sedilia</vt:lpstr>
      <vt:lpstr>Asking Donation (the Sanctuary)</vt:lpstr>
      <vt:lpstr>The Celebration</vt:lpstr>
      <vt:lpstr>Bridal Room</vt:lpstr>
      <vt:lpstr>Asking Donation (the celebration)</vt:lpstr>
      <vt:lpstr>The Music</vt:lpstr>
      <vt:lpstr>Choir Loft Risers</vt:lpstr>
      <vt:lpstr>Sound System</vt:lpstr>
      <vt:lpstr>Organ</vt:lpstr>
      <vt:lpstr>Asking Donation (the music)</vt:lpstr>
      <vt:lpstr>The Light</vt:lpstr>
      <vt:lpstr>The Chandeliers</vt:lpstr>
      <vt:lpstr>Consecration Wall Candles</vt:lpstr>
      <vt:lpstr>Asking Donation (the light)</vt:lpstr>
      <vt:lpstr>The Prayer</vt:lpstr>
      <vt:lpstr>The Pews</vt:lpstr>
      <vt:lpstr>Donor Book</vt:lpstr>
      <vt:lpstr>Asking Donation (the prayer)</vt:lpstr>
      <vt:lpstr>Questions? Contact the parish office: phone: 703-378-0763 email: info@corpuschristisr.org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Corpus Christi</dc:title>
  <dc:subject/>
  <dc:creator>Britt Wood &amp; David Labuskes</dc:creator>
  <cp:keywords/>
  <dc:description/>
  <cp:lastModifiedBy>Jennifer Chatman</cp:lastModifiedBy>
  <cp:revision>42</cp:revision>
  <cp:lastPrinted>2024-12-19T14:39:24Z</cp:lastPrinted>
  <dcterms:created xsi:type="dcterms:W3CDTF">2021-04-06T21:05:54Z</dcterms:created>
  <dcterms:modified xsi:type="dcterms:W3CDTF">2026-02-23T19:40:53Z</dcterms:modified>
  <cp:category/>
</cp:coreProperties>
</file>