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sldIdLst>
    <p:sldId id="256" r:id="rId2"/>
    <p:sldId id="280" r:id="rId3"/>
    <p:sldId id="263" r:id="rId4"/>
    <p:sldId id="262" r:id="rId5"/>
    <p:sldId id="281" r:id="rId6"/>
    <p:sldId id="293" r:id="rId7"/>
    <p:sldId id="294" r:id="rId8"/>
    <p:sldId id="295" r:id="rId9"/>
    <p:sldId id="296" r:id="rId10"/>
    <p:sldId id="297" r:id="rId11"/>
    <p:sldId id="287" r:id="rId12"/>
    <p:sldId id="282" r:id="rId13"/>
    <p:sldId id="272" r:id="rId14"/>
    <p:sldId id="298" r:id="rId15"/>
    <p:sldId id="299" r:id="rId16"/>
    <p:sldId id="300" r:id="rId17"/>
    <p:sldId id="315" r:id="rId18"/>
    <p:sldId id="288" r:id="rId19"/>
    <p:sldId id="283" r:id="rId20"/>
    <p:sldId id="301" r:id="rId21"/>
    <p:sldId id="289" r:id="rId22"/>
    <p:sldId id="284" r:id="rId23"/>
    <p:sldId id="306" r:id="rId24"/>
    <p:sldId id="307" r:id="rId25"/>
    <p:sldId id="308" r:id="rId26"/>
    <p:sldId id="290" r:id="rId27"/>
    <p:sldId id="285" r:id="rId28"/>
    <p:sldId id="310" r:id="rId29"/>
    <p:sldId id="311" r:id="rId30"/>
    <p:sldId id="291" r:id="rId31"/>
    <p:sldId id="286" r:id="rId32"/>
    <p:sldId id="314" r:id="rId33"/>
    <p:sldId id="258" r:id="rId34"/>
    <p:sldId id="292" r:id="rId35"/>
    <p:sldId id="267" r:id="rId36"/>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05" autoAdjust="0"/>
    <p:restoredTop sz="94660"/>
  </p:normalViewPr>
  <p:slideViewPr>
    <p:cSldViewPr snapToGrid="0">
      <p:cViewPr varScale="1">
        <p:scale>
          <a:sx n="112" d="100"/>
          <a:sy n="112" d="100"/>
        </p:scale>
        <p:origin x="630" y="96"/>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4354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396835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75079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3D76CFB-7088-494F-9375-048FDECDA638}" type="datetimeFigureOut">
              <a:rPr lang="en-US" smtClean="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9007223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D76CFB-7088-494F-9375-048FDECDA638}" type="datetimeFigureOut">
              <a:rPr lang="en-US" smtClean="0"/>
              <a:t>2/12/2025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597396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3D76CFB-7088-494F-9375-048FDECDA638}" type="datetimeFigureOut">
              <a:rPr lang="en-US" smtClean="0"/>
              <a:t>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98221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3D76CFB-7088-494F-9375-048FDECDA638}" type="datetimeFigureOut">
              <a:rPr lang="en-US" smtClean="0"/>
              <a:t>2/12/2025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638413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3D76CFB-7088-494F-9375-048FDECDA638}" type="datetimeFigureOut">
              <a:rPr lang="en-US" smtClean="0"/>
              <a:t>2/12/2025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132075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76CFB-7088-494F-9375-048FDECDA638}" type="datetimeFigureOut">
              <a:rPr lang="en-US" smtClean="0"/>
              <a:t>2/12/2025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542424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3824397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D76CFB-7088-494F-9375-048FDECDA638}" type="datetimeFigureOut">
              <a:rPr lang="en-US" smtClean="0"/>
              <a:t>2/12/2025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1368F8-CA67-4E96-B08F-70DBB21FBBDC}" type="slidenum">
              <a:rPr lang="en-US" smtClean="0"/>
              <a:t>‹#›</a:t>
            </a:fld>
            <a:endParaRPr lang="en-US" dirty="0"/>
          </a:p>
        </p:txBody>
      </p:sp>
    </p:spTree>
    <p:extLst>
      <p:ext uri="{BB962C8B-B14F-4D97-AF65-F5344CB8AC3E}">
        <p14:creationId xmlns:p14="http://schemas.microsoft.com/office/powerpoint/2010/main" val="29969457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D76CFB-7088-494F-9375-048FDECDA638}" type="datetimeFigureOut">
              <a:rPr lang="en-US" smtClean="0"/>
              <a:t>2/12/2025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1368F8-CA67-4E96-B08F-70DBB21FBBDC}" type="slidenum">
              <a:rPr lang="en-US" smtClean="0"/>
              <a:t>‹#›</a:t>
            </a:fld>
            <a:endParaRPr lang="en-US" dirty="0"/>
          </a:p>
        </p:txBody>
      </p:sp>
    </p:spTree>
    <p:extLst>
      <p:ext uri="{BB962C8B-B14F-4D97-AF65-F5344CB8AC3E}">
        <p14:creationId xmlns:p14="http://schemas.microsoft.com/office/powerpoint/2010/main" val="4101736993"/>
      </p:ext>
    </p:extLst>
  </p:cSld>
  <p:clrMap bg1="dk1" tx1="lt1" bg2="dk2" tx2="lt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CFF209-7D7A-44BB-BF01-552C8466207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3132160" y="1021"/>
            <a:ext cx="9059839" cy="6855958"/>
          </a:xfrm>
          <a:prstGeom prst="rect">
            <a:avLst/>
          </a:prstGeom>
        </p:spPr>
      </p:pic>
      <p:sp>
        <p:nvSpPr>
          <p:cNvPr id="2" name="Title 1">
            <a:extLst>
              <a:ext uri="{FF2B5EF4-FFF2-40B4-BE49-F238E27FC236}">
                <a16:creationId xmlns:a16="http://schemas.microsoft.com/office/drawing/2014/main" id="{09256172-1A5F-4381-91BD-112845737193}"/>
              </a:ext>
            </a:extLst>
          </p:cNvPr>
          <p:cNvSpPr>
            <a:spLocks noGrp="1"/>
          </p:cNvSpPr>
          <p:nvPr>
            <p:ph type="ctrTitle"/>
          </p:nvPr>
        </p:nvSpPr>
        <p:spPr>
          <a:xfrm>
            <a:off x="6556100" y="1099671"/>
            <a:ext cx="4972511" cy="3367554"/>
          </a:xfrm>
        </p:spPr>
        <p:txBody>
          <a:bodyPr anchor="b">
            <a:normAutofit/>
          </a:bodyPr>
          <a:lstStyle/>
          <a:p>
            <a:pPr algn="l"/>
            <a:r>
              <a:rPr lang="en-US" sz="6600" dirty="0"/>
              <a:t>Corpus Christi</a:t>
            </a:r>
          </a:p>
        </p:txBody>
      </p:sp>
      <p:sp>
        <p:nvSpPr>
          <p:cNvPr id="3" name="Subtitle 2">
            <a:extLst>
              <a:ext uri="{FF2B5EF4-FFF2-40B4-BE49-F238E27FC236}">
                <a16:creationId xmlns:a16="http://schemas.microsoft.com/office/drawing/2014/main" id="{5078D60E-52F4-43EC-8539-22BCAD60F3F9}"/>
              </a:ext>
            </a:extLst>
          </p:cNvPr>
          <p:cNvSpPr>
            <a:spLocks noGrp="1"/>
          </p:cNvSpPr>
          <p:nvPr>
            <p:ph type="subTitle" idx="1"/>
          </p:nvPr>
        </p:nvSpPr>
        <p:spPr>
          <a:xfrm>
            <a:off x="6556100" y="4687316"/>
            <a:ext cx="4972512" cy="1517088"/>
          </a:xfrm>
        </p:spPr>
        <p:txBody>
          <a:bodyPr>
            <a:normAutofit/>
          </a:bodyPr>
          <a:lstStyle/>
          <a:p>
            <a:r>
              <a:rPr lang="en-US" sz="2800" dirty="0"/>
              <a:t>Memorial Campaign Booklet</a:t>
            </a:r>
            <a:endParaRPr lang="en-US" dirty="0"/>
          </a:p>
          <a:p>
            <a:r>
              <a:rPr lang="en-US" sz="2000" i="1" dirty="0"/>
              <a:t>3-year pledge opportunities</a:t>
            </a:r>
          </a:p>
        </p:txBody>
      </p:sp>
      <p:pic>
        <p:nvPicPr>
          <p:cNvPr id="5" name="Picture 4" descr="A picture containing floor, indoor, building, wooden&#10;&#10;Description automatically generated">
            <a:extLst>
              <a:ext uri="{FF2B5EF4-FFF2-40B4-BE49-F238E27FC236}">
                <a16:creationId xmlns:a16="http://schemas.microsoft.com/office/drawing/2014/main" id="{E041841D-82B5-4B6A-A422-9076376D58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2"/>
            <a:ext cx="6095695" cy="6857997"/>
          </a:xfrm>
          <a:custGeom>
            <a:avLst/>
            <a:gdLst/>
            <a:ahLst/>
            <a:cxnLst/>
            <a:rect l="l" t="t" r="r" b="b"/>
            <a:pathLst>
              <a:path w="6095695" h="6857997">
                <a:moveTo>
                  <a:pt x="3435036" y="0"/>
                </a:moveTo>
                <a:lnTo>
                  <a:pt x="4198562" y="0"/>
                </a:lnTo>
                <a:lnTo>
                  <a:pt x="4365987" y="128761"/>
                </a:lnTo>
                <a:cubicBezTo>
                  <a:pt x="5422363" y="981944"/>
                  <a:pt x="6095695" y="2273123"/>
                  <a:pt x="6095695" y="3718209"/>
                </a:cubicBezTo>
                <a:cubicBezTo>
                  <a:pt x="6095695" y="4922447"/>
                  <a:pt x="5628104" y="6019805"/>
                  <a:pt x="4860911" y="6845880"/>
                </a:cubicBezTo>
                <a:lnTo>
                  <a:pt x="4849107" y="6857997"/>
                </a:lnTo>
                <a:lnTo>
                  <a:pt x="4253869" y="6857997"/>
                </a:lnTo>
                <a:lnTo>
                  <a:pt x="4409441" y="6719623"/>
                </a:lnTo>
                <a:cubicBezTo>
                  <a:pt x="5194330" y="5951494"/>
                  <a:pt x="5679794" y="4890334"/>
                  <a:pt x="5679794" y="3718209"/>
                </a:cubicBezTo>
                <a:cubicBezTo>
                  <a:pt x="5679794" y="2179795"/>
                  <a:pt x="4843506" y="832535"/>
                  <a:pt x="3591563" y="88079"/>
                </a:cubicBezTo>
                <a:close/>
                <a:moveTo>
                  <a:pt x="0" y="0"/>
                </a:moveTo>
                <a:lnTo>
                  <a:pt x="3177466" y="0"/>
                </a:lnTo>
                <a:lnTo>
                  <a:pt x="3353291" y="88129"/>
                </a:lnTo>
                <a:cubicBezTo>
                  <a:pt x="4668281" y="787221"/>
                  <a:pt x="5560965" y="2150692"/>
                  <a:pt x="5560965" y="3718209"/>
                </a:cubicBezTo>
                <a:cubicBezTo>
                  <a:pt x="5560965" y="4858221"/>
                  <a:pt x="5088802" y="5890308"/>
                  <a:pt x="4325417" y="6637392"/>
                </a:cubicBezTo>
                <a:lnTo>
                  <a:pt x="4077394" y="6857997"/>
                </a:lnTo>
                <a:lnTo>
                  <a:pt x="0" y="6857997"/>
                </a:lnTo>
                <a:close/>
              </a:path>
            </a:pathLst>
          </a:custGeom>
        </p:spPr>
      </p:pic>
    </p:spTree>
    <p:extLst>
      <p:ext uri="{BB962C8B-B14F-4D97-AF65-F5344CB8AC3E}">
        <p14:creationId xmlns:p14="http://schemas.microsoft.com/office/powerpoint/2010/main" val="338399930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684264" y="932688"/>
            <a:ext cx="4892040" cy="1773936"/>
          </a:xfrm>
        </p:spPr>
        <p:txBody>
          <a:bodyPr vert="horz" lIns="91440" tIns="45720" rIns="91440" bIns="45720" rtlCol="0" anchor="b">
            <a:normAutofit/>
          </a:bodyPr>
          <a:lstStyle/>
          <a:p>
            <a:r>
              <a:rPr lang="en-US" sz="4000" kern="1200">
                <a:solidFill>
                  <a:schemeClr val="tx1"/>
                </a:solidFill>
                <a:latin typeface="+mj-lt"/>
                <a:ea typeface="+mj-ea"/>
                <a:cs typeface="+mj-cs"/>
              </a:rPr>
              <a:t>Sacristy Cabinetry</a:t>
            </a:r>
          </a:p>
        </p:txBody>
      </p:sp>
      <p:pic>
        <p:nvPicPr>
          <p:cNvPr id="5" name="object 6">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646653" y="576072"/>
            <a:ext cx="4672254" cy="5715000"/>
          </a:xfrm>
          <a:prstGeom prst="rect">
            <a:avLst/>
          </a:prstGeom>
        </p:spPr>
      </p:pic>
      <p:cxnSp>
        <p:nvCxnSpPr>
          <p:cNvPr id="19" name="Straight Connector 18">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6684264" y="2898648"/>
            <a:ext cx="4892040" cy="3209544"/>
          </a:xfrm>
        </p:spPr>
        <p:txBody>
          <a:bodyPr vert="horz" lIns="91440" tIns="45720" rIns="91440" bIns="45720" rtlCol="0" anchor="t">
            <a:normAutofit/>
          </a:bodyPr>
          <a:lstStyle/>
          <a:p>
            <a:pPr indent="-228600">
              <a:buFont typeface="Arial" panose="020B0604020202020204" pitchFamily="34" charset="0"/>
              <a:buChar char="•"/>
            </a:pPr>
            <a:r>
              <a:rPr lang="en-US" sz="2000" spc="10" dirty="0"/>
              <a:t>The sacristy cabinetry is used to hold liturgical supplies and the liturgical linens</a:t>
            </a:r>
            <a:endParaRPr lang="en-US" sz="2000" spc="10"/>
          </a:p>
          <a:p>
            <a:pPr indent="-228600">
              <a:buFont typeface="Arial" panose="020B0604020202020204" pitchFamily="34" charset="0"/>
              <a:buChar char="•"/>
            </a:pPr>
            <a:endParaRPr lang="en-US" sz="2000" spc="10"/>
          </a:p>
          <a:p>
            <a:pPr indent="-228600">
              <a:buFont typeface="Arial" panose="020B0604020202020204" pitchFamily="34" charset="0"/>
              <a:buChar char="•"/>
            </a:pPr>
            <a:r>
              <a:rPr lang="en-US" sz="2000" spc="10" dirty="0"/>
              <a:t>(not for DJ’s treats!)</a:t>
            </a:r>
            <a:endParaRPr lang="en-US" sz="2000"/>
          </a:p>
          <a:p>
            <a:pPr indent="-228600">
              <a:buFont typeface="Arial" panose="020B0604020202020204" pitchFamily="34" charset="0"/>
              <a:buChar char="•"/>
            </a:pPr>
            <a:endParaRPr lang="en-US" sz="2000" dirty="0"/>
          </a:p>
        </p:txBody>
      </p:sp>
    </p:spTree>
    <p:extLst>
      <p:ext uri="{BB962C8B-B14F-4D97-AF65-F5344CB8AC3E}">
        <p14:creationId xmlns:p14="http://schemas.microsoft.com/office/powerpoint/2010/main" val="21529935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1600" i="1" kern="1200" dirty="0">
                <a:solidFill>
                  <a:srgbClr val="FFFFFF"/>
                </a:solidFill>
                <a:latin typeface="+mj-lt"/>
                <a:ea typeface="+mj-ea"/>
                <a:cs typeface="+mj-cs"/>
              </a:rPr>
              <a:t>(the building)</a:t>
            </a:r>
            <a:endParaRPr lang="en-US" sz="2600" i="1" kern="1200" dirty="0">
              <a:solidFill>
                <a:srgbClr val="FFFFFF"/>
              </a:solidFill>
              <a:latin typeface="+mj-lt"/>
              <a:ea typeface="+mj-ea"/>
              <a:cs typeface="+mj-cs"/>
            </a:endParaRPr>
          </a:p>
        </p:txBody>
      </p:sp>
      <p:graphicFrame>
        <p:nvGraphicFramePr>
          <p:cNvPr id="6" name="Content Placeholder 5">
            <a:extLst>
              <a:ext uri="{FF2B5EF4-FFF2-40B4-BE49-F238E27FC236}">
                <a16:creationId xmlns:a16="http://schemas.microsoft.com/office/drawing/2014/main" id="{8E1AC0C1-EF12-F349-BD75-F7B5A45E432C}"/>
              </a:ext>
            </a:extLst>
          </p:cNvPr>
          <p:cNvGraphicFramePr>
            <a:graphicFrameLocks noGrp="1"/>
          </p:cNvGraphicFramePr>
          <p:nvPr>
            <p:ph idx="1"/>
            <p:extLst>
              <p:ext uri="{D42A27DB-BD31-4B8C-83A1-F6EECF244321}">
                <p14:modId xmlns:p14="http://schemas.microsoft.com/office/powerpoint/2010/main" val="1249274379"/>
              </p:ext>
            </p:extLst>
          </p:nvPr>
        </p:nvGraphicFramePr>
        <p:xfrm>
          <a:off x="4038600" y="1345612"/>
          <a:ext cx="7188200" cy="4163391"/>
        </p:xfrm>
        <a:graphic>
          <a:graphicData uri="http://schemas.openxmlformats.org/drawingml/2006/table">
            <a:tbl>
              <a:tblPr firstRow="1" bandRow="1">
                <a:tableStyleId>{8EC20E35-A176-4012-BC5E-935CFFF8708E}</a:tableStyleId>
              </a:tblPr>
              <a:tblGrid>
                <a:gridCol w="3483874">
                  <a:extLst>
                    <a:ext uri="{9D8B030D-6E8A-4147-A177-3AD203B41FA5}">
                      <a16:colId xmlns:a16="http://schemas.microsoft.com/office/drawing/2014/main" val="890087512"/>
                    </a:ext>
                  </a:extLst>
                </a:gridCol>
                <a:gridCol w="2254198">
                  <a:extLst>
                    <a:ext uri="{9D8B030D-6E8A-4147-A177-3AD203B41FA5}">
                      <a16:colId xmlns:a16="http://schemas.microsoft.com/office/drawing/2014/main" val="389789389"/>
                    </a:ext>
                  </a:extLst>
                </a:gridCol>
                <a:gridCol w="1450128">
                  <a:extLst>
                    <a:ext uri="{9D8B030D-6E8A-4147-A177-3AD203B41FA5}">
                      <a16:colId xmlns:a16="http://schemas.microsoft.com/office/drawing/2014/main" val="2855161892"/>
                    </a:ext>
                  </a:extLst>
                </a:gridCol>
              </a:tblGrid>
              <a:tr h="403241">
                <a:tc>
                  <a:txBody>
                    <a:bodyPr/>
                    <a:lstStyle/>
                    <a:p>
                      <a:pPr algn="l" fontAlgn="b"/>
                      <a:r>
                        <a:rPr lang="en-US" sz="2300" u="none" strike="noStrike">
                          <a:effectLst/>
                        </a:rPr>
                        <a:t>The Building</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Asking Donation</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ctr" fontAlgn="b"/>
                      <a:r>
                        <a:rPr lang="en-US" sz="2300" u="none" strike="noStrike">
                          <a:effectLst/>
                        </a:rPr>
                        <a:t>Needed</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891291643"/>
                  </a:ext>
                </a:extLst>
              </a:tr>
              <a:tr h="752030">
                <a:tc>
                  <a:txBody>
                    <a:bodyPr/>
                    <a:lstStyle/>
                    <a:p>
                      <a:pPr algn="l" fontAlgn="b"/>
                      <a:r>
                        <a:rPr lang="en-US" sz="2300" u="none" strike="noStrike">
                          <a:effectLst/>
                        </a:rPr>
                        <a:t>Tympanum</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$60,000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1792370897"/>
                  </a:ext>
                </a:extLst>
              </a:tr>
              <a:tr h="752030">
                <a:tc>
                  <a:txBody>
                    <a:bodyPr/>
                    <a:lstStyle/>
                    <a:p>
                      <a:pPr algn="l" fontAlgn="b"/>
                      <a:r>
                        <a:rPr lang="en-US" sz="2300" u="none" strike="noStrike">
                          <a:effectLst/>
                        </a:rPr>
                        <a:t>Limestone Bricks</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298</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3217429148"/>
                  </a:ext>
                </a:extLst>
              </a:tr>
              <a:tr h="752030">
                <a:tc>
                  <a:txBody>
                    <a:bodyPr/>
                    <a:lstStyle/>
                    <a:p>
                      <a:pPr algn="l" fontAlgn="b"/>
                      <a:r>
                        <a:rPr lang="en-US" sz="2300" u="none" strike="noStrike">
                          <a:effectLst/>
                        </a:rPr>
                        <a:t>Nave Bracket &amp; Capital</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$5,500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22</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108068863"/>
                  </a:ext>
                </a:extLst>
              </a:tr>
              <a:tr h="752030">
                <a:tc>
                  <a:txBody>
                    <a:bodyPr/>
                    <a:lstStyle/>
                    <a:p>
                      <a:pPr algn="l" fontAlgn="b"/>
                      <a:r>
                        <a:rPr lang="en-US" sz="2300" u="none" strike="noStrike">
                          <a:effectLst/>
                        </a:rPr>
                        <a:t>Arch</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$25,000</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a:effectLst/>
                        </a:rPr>
                        <a:t>14</a:t>
                      </a:r>
                      <a:endParaRPr lang="en-US" sz="2300" b="0" i="0" u="none" strike="noStrike">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4052848847"/>
                  </a:ext>
                </a:extLst>
              </a:tr>
              <a:tr h="752030">
                <a:tc>
                  <a:txBody>
                    <a:bodyPr/>
                    <a:lstStyle/>
                    <a:p>
                      <a:pPr algn="l" fontAlgn="b"/>
                      <a:r>
                        <a:rPr lang="en-US" sz="2300" u="none" strike="noStrike">
                          <a:effectLst/>
                        </a:rPr>
                        <a:t>Sacristy Cabinetry</a:t>
                      </a:r>
                      <a:endParaRPr lang="en-US" sz="2300" b="0" i="0" u="none" strike="noStrike">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 $30,000 </a:t>
                      </a:r>
                      <a:endParaRPr lang="en-US" sz="2300" b="0" i="0" u="none" strike="noStrike" dirty="0">
                        <a:solidFill>
                          <a:srgbClr val="000000"/>
                        </a:solidFill>
                        <a:effectLst/>
                        <a:latin typeface="Calibri" panose="020F0502020204030204" pitchFamily="34" charset="0"/>
                      </a:endParaRPr>
                    </a:p>
                  </a:txBody>
                  <a:tcPr marL="19573" marR="19573" marT="19573" marB="0" anchor="b"/>
                </a:tc>
                <a:tc>
                  <a:txBody>
                    <a:bodyPr/>
                    <a:lstStyle/>
                    <a:p>
                      <a:pPr algn="r" fontAlgn="b"/>
                      <a:r>
                        <a:rPr lang="en-US" sz="2300" u="none" strike="noStrike" dirty="0">
                          <a:effectLst/>
                        </a:rPr>
                        <a:t>1</a:t>
                      </a:r>
                      <a:endParaRPr lang="en-US" sz="2300" b="0" i="0" u="none" strike="noStrike" dirty="0">
                        <a:solidFill>
                          <a:srgbClr val="000000"/>
                        </a:solidFill>
                        <a:effectLst/>
                        <a:latin typeface="Calibri" panose="020F0502020204030204" pitchFamily="34" charset="0"/>
                      </a:endParaRPr>
                    </a:p>
                  </a:txBody>
                  <a:tcPr marL="19573" marR="19573" marT="19573" marB="0" anchor="b"/>
                </a:tc>
                <a:extLst>
                  <a:ext uri="{0D108BD9-81ED-4DB2-BD59-A6C34878D82A}">
                    <a16:rowId xmlns:a16="http://schemas.microsoft.com/office/drawing/2014/main" val="2089982583"/>
                  </a:ext>
                </a:extLst>
              </a:tr>
            </a:tbl>
          </a:graphicData>
        </a:graphic>
      </p:graphicFrame>
    </p:spTree>
    <p:extLst>
      <p:ext uri="{BB962C8B-B14F-4D97-AF65-F5344CB8AC3E}">
        <p14:creationId xmlns:p14="http://schemas.microsoft.com/office/powerpoint/2010/main" val="3453332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Sanctuary</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Reredos | Altar of Sacrifice | Altar &amp; Shrine Railing </a:t>
            </a:r>
          </a:p>
          <a:p>
            <a:r>
              <a:rPr lang="en-US" dirty="0"/>
              <a:t>Pulpit | Sedilia</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4952902"/>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Reredos</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reredos is beautifully handcrafted to house the tabernacle.  This piece was specifically commissioned for our new church.  First constructed of wood and assembled on-site, it was then meticulously hand-painted to resemble marble in matching with the other altar pieces.</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r="-2"/>
          <a:stretch/>
        </p:blipFill>
        <p:spPr>
          <a:xfrm>
            <a:off x="4719344" y="2276856"/>
            <a:ext cx="6798905" cy="4051011"/>
          </a:xfrm>
          <a:prstGeom prst="rect">
            <a:avLst/>
          </a:prstGeom>
        </p:spPr>
      </p:pic>
    </p:spTree>
    <p:extLst>
      <p:ext uri="{BB962C8B-B14F-4D97-AF65-F5344CB8AC3E}">
        <p14:creationId xmlns:p14="http://schemas.microsoft.com/office/powerpoint/2010/main" val="968683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4D2B9ADA-8519-4525-AF7F-1C919F3CF5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73749" y="375636"/>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Altar of Sacrifice</a:t>
            </a:r>
          </a:p>
        </p:txBody>
      </p:sp>
      <p:cxnSp>
        <p:nvCxnSpPr>
          <p:cNvPr id="15" name="Straight Connector 14">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516155"/>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4793019" y="374904"/>
            <a:ext cx="6725232" cy="1714500"/>
          </a:xfrm>
        </p:spPr>
        <p:txBody>
          <a:bodyPr vert="horz" lIns="91440" tIns="45720" rIns="91440" bIns="45720" rtlCol="0" anchor="ctr">
            <a:normAutofit/>
          </a:bodyPr>
          <a:lstStyle/>
          <a:p>
            <a:pPr marL="0" indent="0">
              <a:buNone/>
            </a:pPr>
            <a:r>
              <a:rPr lang="en-US" sz="1700" dirty="0"/>
              <a:t>The Altar of Sacrifice is located in the sanctuary, and it is made of several different colors of marble.  It houses a first class relic of the Apostle St. Peter.</a:t>
            </a:r>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673749" y="2273733"/>
            <a:ext cx="3716238" cy="4051011"/>
          </a:xfrm>
          <a:prstGeom prst="rect">
            <a:avLst/>
          </a:prstGeom>
        </p:spPr>
      </p:pic>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a:stretch/>
        </p:blipFill>
        <p:spPr>
          <a:xfrm>
            <a:off x="4719344" y="2276856"/>
            <a:ext cx="6798905" cy="4051011"/>
          </a:xfrm>
          <a:prstGeom prst="rect">
            <a:avLst/>
          </a:prstGeom>
        </p:spPr>
      </p:pic>
    </p:spTree>
    <p:extLst>
      <p:ext uri="{BB962C8B-B14F-4D97-AF65-F5344CB8AC3E}">
        <p14:creationId xmlns:p14="http://schemas.microsoft.com/office/powerpoint/2010/main" val="1965665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86D47275-7DA8-274E-ABC5-5FCBF4830A29}"/>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r="-1" b="-1"/>
          <a:stretch/>
        </p:blipFill>
        <p:spPr>
          <a:xfrm>
            <a:off x="320040" y="320040"/>
            <a:ext cx="11548872" cy="4303462"/>
          </a:xfrm>
          <a:prstGeom prst="rect">
            <a:avLst/>
          </a:prstGeom>
        </p:spPr>
      </p:pic>
      <p:sp>
        <p:nvSpPr>
          <p:cNvPr id="17" name="Rectangle 16">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41248" y="5009083"/>
            <a:ext cx="2889504" cy="1345997"/>
          </a:xfrm>
        </p:spPr>
        <p:txBody>
          <a:bodyPr vert="horz" lIns="91440" tIns="45720" rIns="91440" bIns="45720" rtlCol="0" anchor="ctr">
            <a:normAutofit/>
          </a:bodyPr>
          <a:lstStyle/>
          <a:p>
            <a:r>
              <a:rPr lang="en-US" sz="2600" dirty="0">
                <a:solidFill>
                  <a:schemeClr val="bg1"/>
                </a:solidFill>
              </a:rPr>
              <a:t>Railing</a:t>
            </a:r>
            <a:br>
              <a:rPr lang="en-US" sz="2600" dirty="0">
                <a:solidFill>
                  <a:schemeClr val="bg1"/>
                </a:solidFill>
              </a:rPr>
            </a:br>
            <a:br>
              <a:rPr lang="en-US" sz="2600" dirty="0">
                <a:solidFill>
                  <a:schemeClr val="bg1"/>
                </a:solidFill>
              </a:rPr>
            </a:br>
            <a:r>
              <a:rPr lang="en-US" sz="1400" dirty="0">
                <a:solidFill>
                  <a:schemeClr val="bg1"/>
                </a:solidFill>
              </a:rPr>
              <a:t>Communion and Shrines</a:t>
            </a:r>
            <a:endParaRPr lang="en-US" sz="2600" dirty="0">
              <a:solidFill>
                <a:schemeClr val="bg1"/>
              </a:solidFill>
            </a:endParaRPr>
          </a:p>
        </p:txBody>
      </p:sp>
      <p:cxnSp>
        <p:nvCxnSpPr>
          <p:cNvPr id="19" name="Straight Connector 18">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4379976" y="5009083"/>
            <a:ext cx="6976872" cy="1345997"/>
          </a:xfrm>
        </p:spPr>
        <p:txBody>
          <a:bodyPr vert="horz" lIns="91440" tIns="45720" rIns="91440" bIns="45720" rtlCol="0" anchor="ctr">
            <a:normAutofit/>
          </a:bodyPr>
          <a:lstStyle/>
          <a:p>
            <a:r>
              <a:rPr lang="en-US" sz="1700" dirty="0">
                <a:solidFill>
                  <a:schemeClr val="bg1"/>
                </a:solidFill>
              </a:rPr>
              <a:t>Our Altar Rail is a rare and exceptional antique rail from the recently-closed St. Peter Catholic Church in Hartford, CT.  St. Peter Church is a Gothic-style church and was the oldest Catholic Church in the state of Connecticut.  It is comprised of marble, mahogany and polished brass and spans over fifty-five feet and has four gates.</a:t>
            </a:r>
          </a:p>
        </p:txBody>
      </p:sp>
    </p:spTree>
    <p:extLst>
      <p:ext uri="{BB962C8B-B14F-4D97-AF65-F5344CB8AC3E}">
        <p14:creationId xmlns:p14="http://schemas.microsoft.com/office/powerpoint/2010/main" val="3952747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8" name="Rectangle 37">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0" y="0"/>
            <a:ext cx="8270240" cy="6858000"/>
          </a:xfrm>
          <a:prstGeom prst="rect">
            <a:avLst/>
          </a:prstGeom>
        </p:spPr>
      </p:pic>
      <p:sp>
        <p:nvSpPr>
          <p:cNvPr id="40" name="Rectangle 39">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The Pulpit</a:t>
            </a: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pPr marL="0" indent="-228600">
              <a:buFont typeface="Arial" panose="020B0604020202020204" pitchFamily="34" charset="0"/>
              <a:buChar char="•"/>
            </a:pPr>
            <a:r>
              <a:rPr lang="en-US" sz="1700"/>
              <a:t>The handcrafted pulpit is located to the left of the Altar of Sacrifice.  It is the principal point of proclamation for the Word of God</a:t>
            </a:r>
          </a:p>
        </p:txBody>
      </p:sp>
    </p:spTree>
    <p:extLst>
      <p:ext uri="{BB962C8B-B14F-4D97-AF65-F5344CB8AC3E}">
        <p14:creationId xmlns:p14="http://schemas.microsoft.com/office/powerpoint/2010/main" val="2075874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58" name="Rectangle 57">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object 16">
            <a:extLst>
              <a:ext uri="{FF2B5EF4-FFF2-40B4-BE49-F238E27FC236}">
                <a16:creationId xmlns:a16="http://schemas.microsoft.com/office/drawing/2014/main" id="{45E3D4B8-3A36-3042-B337-34845AF6E0AA}"/>
              </a:ext>
            </a:extLst>
          </p:cNvPr>
          <p:cNvPicPr>
            <a:picLocks noGrp="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60" name="Rectangle 59">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dirty="0"/>
              <a:t>The Sedilia</a:t>
            </a:r>
          </a:p>
        </p:txBody>
      </p:sp>
      <p:sp>
        <p:nvSpPr>
          <p:cNvPr id="64" name="Rectangle 6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dirty="0"/>
              <a:t>The Sedilia (plural of Latin </a:t>
            </a:r>
            <a:r>
              <a:rPr lang="en-US" sz="1700" dirty="0" err="1"/>
              <a:t>sedile</a:t>
            </a:r>
            <a:r>
              <a:rPr lang="en-US" sz="1700" dirty="0"/>
              <a:t>, “seat”) are the ceremonial seats of the priest, deacon, and subdeacon placed to the south of the altar.  </a:t>
            </a:r>
          </a:p>
          <a:p>
            <a:endParaRPr lang="en-US" sz="1700" dirty="0"/>
          </a:p>
          <a:p>
            <a:r>
              <a:rPr lang="en-US" sz="1700" dirty="0"/>
              <a:t>They were painstakingly hand-crafted from wood for Corpus Christi and evoke the same Gothic architectural principles found throughout the space.</a:t>
            </a:r>
          </a:p>
        </p:txBody>
      </p:sp>
    </p:spTree>
    <p:extLst>
      <p:ext uri="{BB962C8B-B14F-4D97-AF65-F5344CB8AC3E}">
        <p14:creationId xmlns:p14="http://schemas.microsoft.com/office/powerpoint/2010/main" val="1864211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Sanctuary)</a:t>
            </a:r>
            <a:endParaRPr lang="en-US" sz="2600" i="1" kern="1200" dirty="0">
              <a:solidFill>
                <a:srgbClr val="FFFFFF"/>
              </a:solidFill>
              <a:latin typeface="+mj-lt"/>
              <a:ea typeface="+mj-ea"/>
              <a:cs typeface="+mj-cs"/>
            </a:endParaRPr>
          </a:p>
        </p:txBody>
      </p:sp>
      <p:graphicFrame>
        <p:nvGraphicFramePr>
          <p:cNvPr id="14" name="Content Placeholder 13">
            <a:extLst>
              <a:ext uri="{FF2B5EF4-FFF2-40B4-BE49-F238E27FC236}">
                <a16:creationId xmlns:a16="http://schemas.microsoft.com/office/drawing/2014/main" id="{D4A2CA7C-D1C3-3344-BB4C-28B317DE07C7}"/>
              </a:ext>
            </a:extLst>
          </p:cNvPr>
          <p:cNvGraphicFramePr>
            <a:graphicFrameLocks noGrp="1"/>
          </p:cNvGraphicFramePr>
          <p:nvPr>
            <p:ph idx="1"/>
            <p:extLst>
              <p:ext uri="{D42A27DB-BD31-4B8C-83A1-F6EECF244321}">
                <p14:modId xmlns:p14="http://schemas.microsoft.com/office/powerpoint/2010/main" val="2261334238"/>
              </p:ext>
            </p:extLst>
          </p:nvPr>
        </p:nvGraphicFramePr>
        <p:xfrm>
          <a:off x="5082950" y="961812"/>
          <a:ext cx="6149342" cy="4930992"/>
        </p:xfrm>
        <a:graphic>
          <a:graphicData uri="http://schemas.openxmlformats.org/drawingml/2006/table">
            <a:tbl>
              <a:tblPr firstRow="1" bandRow="1">
                <a:tableStyleId>{8EC20E35-A176-4012-BC5E-935CFFF8708E}</a:tableStyleId>
              </a:tblPr>
              <a:tblGrid>
                <a:gridCol w="3292478">
                  <a:extLst>
                    <a:ext uri="{9D8B030D-6E8A-4147-A177-3AD203B41FA5}">
                      <a16:colId xmlns:a16="http://schemas.microsoft.com/office/drawing/2014/main" val="3659964348"/>
                    </a:ext>
                  </a:extLst>
                </a:gridCol>
                <a:gridCol w="1668206">
                  <a:extLst>
                    <a:ext uri="{9D8B030D-6E8A-4147-A177-3AD203B41FA5}">
                      <a16:colId xmlns:a16="http://schemas.microsoft.com/office/drawing/2014/main" val="1445055530"/>
                    </a:ext>
                  </a:extLst>
                </a:gridCol>
                <a:gridCol w="1188658">
                  <a:extLst>
                    <a:ext uri="{9D8B030D-6E8A-4147-A177-3AD203B41FA5}">
                      <a16:colId xmlns:a16="http://schemas.microsoft.com/office/drawing/2014/main" val="981545594"/>
                    </a:ext>
                  </a:extLst>
                </a:gridCol>
              </a:tblGrid>
              <a:tr h="616374">
                <a:tc>
                  <a:txBody>
                    <a:bodyPr/>
                    <a:lstStyle/>
                    <a:p>
                      <a:pPr algn="l" fontAlgn="b"/>
                      <a:r>
                        <a:rPr lang="en-US" sz="1800" u="none" strike="noStrike" dirty="0">
                          <a:effectLst/>
                        </a:rPr>
                        <a:t>The Sanctuary</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Asking Donation</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ctr" fontAlgn="b"/>
                      <a:r>
                        <a:rPr lang="en-US" sz="1800" u="none" strike="noStrike">
                          <a:effectLst/>
                        </a:rPr>
                        <a:t>Needed</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50786806"/>
                  </a:ext>
                </a:extLst>
              </a:tr>
              <a:tr h="616374">
                <a:tc>
                  <a:txBody>
                    <a:bodyPr/>
                    <a:lstStyle/>
                    <a:p>
                      <a:pPr algn="l" fontAlgn="b"/>
                      <a:r>
                        <a:rPr lang="en-US" sz="1800" u="none" strike="noStrike">
                          <a:effectLst/>
                        </a:rPr>
                        <a:t>Reredos</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$85,000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78920701"/>
                  </a:ext>
                </a:extLst>
              </a:tr>
              <a:tr h="616374">
                <a:tc>
                  <a:txBody>
                    <a:bodyPr/>
                    <a:lstStyle/>
                    <a:p>
                      <a:pPr algn="l" fontAlgn="b"/>
                      <a:r>
                        <a:rPr lang="en-US" sz="1800" u="none" strike="noStrike">
                          <a:effectLst/>
                        </a:rPr>
                        <a:t>Altar of Sacrifice</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$125,000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937410878"/>
                  </a:ext>
                </a:extLst>
              </a:tr>
              <a:tr h="616374">
                <a:tc>
                  <a:txBody>
                    <a:bodyPr/>
                    <a:lstStyle/>
                    <a:p>
                      <a:pPr algn="l" fontAlgn="b"/>
                      <a:r>
                        <a:rPr lang="en-US" sz="1800" u="none" strike="noStrike" dirty="0">
                          <a:effectLst/>
                        </a:rPr>
                        <a:t>Communion Rail</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$50,000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1610080788"/>
                  </a:ext>
                </a:extLst>
              </a:tr>
              <a:tr h="616374">
                <a:tc>
                  <a:txBody>
                    <a:bodyPr/>
                    <a:lstStyle/>
                    <a:p>
                      <a:pPr algn="l" fontAlgn="b"/>
                      <a:r>
                        <a:rPr lang="en-US" sz="1800" u="none" strike="noStrike">
                          <a:effectLst/>
                        </a:rPr>
                        <a:t>Blessed Mother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576407551"/>
                  </a:ext>
                </a:extLst>
              </a:tr>
              <a:tr h="616374">
                <a:tc>
                  <a:txBody>
                    <a:bodyPr/>
                    <a:lstStyle/>
                    <a:p>
                      <a:pPr algn="l" fontAlgn="b"/>
                      <a:r>
                        <a:rPr lang="en-US" sz="1800" u="none" strike="noStrike">
                          <a:effectLst/>
                        </a:rPr>
                        <a:t>St. Joseph Shrine Railing</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96152253"/>
                  </a:ext>
                </a:extLst>
              </a:tr>
              <a:tr h="616374">
                <a:tc>
                  <a:txBody>
                    <a:bodyPr/>
                    <a:lstStyle/>
                    <a:p>
                      <a:pPr algn="l" fontAlgn="b"/>
                      <a:r>
                        <a:rPr lang="en-US" sz="1800" u="none" strike="noStrike">
                          <a:effectLst/>
                        </a:rPr>
                        <a:t>Pulpit</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$40,000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a:effectLst/>
                        </a:rPr>
                        <a:t>1</a:t>
                      </a:r>
                      <a:endParaRPr lang="en-US" sz="1800" b="0" i="0" u="none" strike="noStrike">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203995572"/>
                  </a:ext>
                </a:extLst>
              </a:tr>
              <a:tr h="616374">
                <a:tc>
                  <a:txBody>
                    <a:bodyPr/>
                    <a:lstStyle/>
                    <a:p>
                      <a:pPr algn="l" fontAlgn="b"/>
                      <a:r>
                        <a:rPr lang="en-US" sz="1800" u="none" strike="noStrike">
                          <a:effectLst/>
                        </a:rPr>
                        <a:t>Sedilia</a:t>
                      </a:r>
                      <a:endParaRPr lang="en-US" sz="1800" b="0" i="0" u="none" strike="noStrike">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 $22,500 </a:t>
                      </a:r>
                      <a:endParaRPr lang="en-US" sz="1800" b="0" i="0" u="none" strike="noStrike" dirty="0">
                        <a:solidFill>
                          <a:srgbClr val="000000"/>
                        </a:solidFill>
                        <a:effectLst/>
                        <a:latin typeface="Calibri" panose="020F0502020204030204" pitchFamily="34" charset="0"/>
                      </a:endParaRPr>
                    </a:p>
                  </a:txBody>
                  <a:tcPr marL="15394" marR="15394" marT="15394" marB="0" anchor="b"/>
                </a:tc>
                <a:tc>
                  <a:txBody>
                    <a:bodyPr/>
                    <a:lstStyle/>
                    <a:p>
                      <a:pPr algn="r" fontAlgn="b"/>
                      <a:r>
                        <a:rPr lang="en-US" sz="1800" u="none" strike="noStrike" dirty="0">
                          <a:effectLst/>
                        </a:rPr>
                        <a:t>1</a:t>
                      </a:r>
                      <a:endParaRPr lang="en-US" sz="1800" b="0" i="0" u="none" strike="noStrike" dirty="0">
                        <a:solidFill>
                          <a:srgbClr val="000000"/>
                        </a:solidFill>
                        <a:effectLst/>
                        <a:latin typeface="Calibri" panose="020F0502020204030204" pitchFamily="34" charset="0"/>
                      </a:endParaRPr>
                    </a:p>
                  </a:txBody>
                  <a:tcPr marL="15394" marR="15394" marT="15394" marB="0" anchor="b"/>
                </a:tc>
                <a:extLst>
                  <a:ext uri="{0D108BD9-81ED-4DB2-BD59-A6C34878D82A}">
                    <a16:rowId xmlns:a16="http://schemas.microsoft.com/office/drawing/2014/main" val="3897394574"/>
                  </a:ext>
                </a:extLst>
              </a:tr>
            </a:tbl>
          </a:graphicData>
        </a:graphic>
      </p:graphicFrame>
    </p:spTree>
    <p:extLst>
      <p:ext uri="{BB962C8B-B14F-4D97-AF65-F5344CB8AC3E}">
        <p14:creationId xmlns:p14="http://schemas.microsoft.com/office/powerpoint/2010/main" val="21372067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Celebration</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Bridal Room</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3762845"/>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3CCF62-D3BA-4389-AE80-868C6E407912}"/>
              </a:ext>
            </a:extLst>
          </p:cNvPr>
          <p:cNvSpPr>
            <a:spLocks noGrp="1"/>
          </p:cNvSpPr>
          <p:nvPr>
            <p:ph type="title"/>
          </p:nvPr>
        </p:nvSpPr>
        <p:spPr>
          <a:xfrm>
            <a:off x="838201" y="365125"/>
            <a:ext cx="5251316" cy="1807305"/>
          </a:xfrm>
        </p:spPr>
        <p:txBody>
          <a:bodyPr>
            <a:normAutofit/>
          </a:bodyPr>
          <a:lstStyle/>
          <a:p>
            <a:r>
              <a:rPr lang="en-US"/>
              <a:t>A Letter from our Pastor</a:t>
            </a:r>
            <a:endParaRPr lang="en-US" dirty="0"/>
          </a:p>
        </p:txBody>
      </p:sp>
      <p:sp>
        <p:nvSpPr>
          <p:cNvPr id="3" name="Content Placeholder 2">
            <a:extLst>
              <a:ext uri="{FF2B5EF4-FFF2-40B4-BE49-F238E27FC236}">
                <a16:creationId xmlns:a16="http://schemas.microsoft.com/office/drawing/2014/main" id="{6341516D-6F55-425D-ADA4-79BDCAE1EFD8}"/>
              </a:ext>
            </a:extLst>
          </p:cNvPr>
          <p:cNvSpPr>
            <a:spLocks noGrp="1"/>
          </p:cNvSpPr>
          <p:nvPr>
            <p:ph idx="1"/>
          </p:nvPr>
        </p:nvSpPr>
        <p:spPr>
          <a:xfrm>
            <a:off x="838200" y="2333297"/>
            <a:ext cx="4619621" cy="3843666"/>
          </a:xfrm>
        </p:spPr>
        <p:txBody>
          <a:bodyPr>
            <a:normAutofit/>
          </a:bodyPr>
          <a:lstStyle/>
          <a:p>
            <a:pPr marL="0" indent="0">
              <a:buNone/>
            </a:pPr>
            <a:r>
              <a:rPr lang="en-US" sz="1100" i="1">
                <a:latin typeface="Times New Roman" panose="02020603050405020304" pitchFamily="18" charset="0"/>
                <a:cs typeface="Times New Roman" panose="02020603050405020304" pitchFamily="18" charset="0"/>
              </a:rPr>
              <a:t>Dear Parishioners,</a:t>
            </a:r>
          </a:p>
          <a:p>
            <a:pPr marL="0" indent="0">
              <a:buNone/>
            </a:pPr>
            <a:r>
              <a:rPr lang="en-US" sz="1100" b="1" i="1">
                <a:latin typeface="Times New Roman" panose="02020603050405020304" pitchFamily="18" charset="0"/>
                <a:cs typeface="Times New Roman" panose="02020603050405020304" pitchFamily="18" charset="0"/>
              </a:rPr>
              <a:t>Praise to Almighty God!</a:t>
            </a:r>
          </a:p>
          <a:p>
            <a:pPr marL="0" indent="0">
              <a:buNone/>
            </a:pPr>
            <a:r>
              <a:rPr lang="en-US" sz="1100" i="1">
                <a:latin typeface="Times New Roman" panose="02020603050405020304" pitchFamily="18" charset="0"/>
                <a:cs typeface="Times New Roman" panose="02020603050405020304" pitchFamily="18" charset="0"/>
              </a:rPr>
              <a:t>We have seen our hope of a church become a reality before our very eyes.</a:t>
            </a:r>
          </a:p>
          <a:p>
            <a:pPr marL="0" indent="0">
              <a:buNone/>
            </a:pPr>
            <a:r>
              <a:rPr lang="en-US" sz="1100" i="1">
                <a:latin typeface="Times New Roman" panose="02020603050405020304" pitchFamily="18" charset="0"/>
                <a:cs typeface="Times New Roman" panose="02020603050405020304" pitchFamily="18" charset="0"/>
              </a:rPr>
              <a:t>So much sacrifice and generosity by so many who call Corpus Christi Church home (and even donors from beyond our parish) have allowed us to be in the strong and encouraging position in which we find ourselves.</a:t>
            </a:r>
          </a:p>
          <a:p>
            <a:pPr marL="0" indent="0">
              <a:buNone/>
            </a:pPr>
            <a:r>
              <a:rPr lang="en-US" sz="1100" i="1">
                <a:latin typeface="Times New Roman" panose="02020603050405020304" pitchFamily="18" charset="0"/>
                <a:cs typeface="Times New Roman" panose="02020603050405020304" pitchFamily="18" charset="0"/>
              </a:rPr>
              <a:t>We have come to the point in our building process when so many of the items that make this sacred space truly sacred either have been or soon will be installed. This booklet is intended to provide an opportunity for parishioners to memorialize and gift specific items that are now or will be present in the church.*</a:t>
            </a:r>
          </a:p>
          <a:p>
            <a:pPr marL="0" indent="0">
              <a:buNone/>
            </a:pPr>
            <a:r>
              <a:rPr lang="en-US" sz="1100" i="1">
                <a:latin typeface="Times New Roman" panose="02020603050405020304" pitchFamily="18" charset="0"/>
                <a:cs typeface="Times New Roman" panose="02020603050405020304" pitchFamily="18" charset="0"/>
              </a:rPr>
              <a:t>As you view these items, please know of my gratitude for your continued support and generosity.</a:t>
            </a:r>
          </a:p>
          <a:p>
            <a:pPr marL="0" indent="0">
              <a:buNone/>
            </a:pPr>
            <a:r>
              <a:rPr lang="en-US" sz="1100" i="1">
                <a:latin typeface="Times New Roman" panose="02020603050405020304" pitchFamily="18" charset="0"/>
                <a:cs typeface="Times New Roman" panose="02020603050405020304" pitchFamily="18" charset="0"/>
              </a:rPr>
              <a:t>Sincerely in Christ,</a:t>
            </a:r>
          </a:p>
          <a:p>
            <a:pPr marL="0" indent="0">
              <a:buNone/>
            </a:pPr>
            <a:r>
              <a:rPr lang="en-US" sz="1100" i="1">
                <a:latin typeface="Times New Roman" panose="02020603050405020304" pitchFamily="18" charset="0"/>
                <a:cs typeface="Times New Roman" panose="02020603050405020304" pitchFamily="18" charset="0"/>
              </a:rPr>
              <a:t>Fr. Taylor</a:t>
            </a:r>
          </a:p>
          <a:p>
            <a:pPr marL="0" indent="0">
              <a:buNone/>
            </a:pPr>
            <a:r>
              <a:rPr lang="en-US" sz="1100" b="1" i="1">
                <a:latin typeface="Times New Roman" panose="02020603050405020304" pitchFamily="18" charset="0"/>
                <a:cs typeface="Times New Roman" panose="02020603050405020304" pitchFamily="18" charset="0"/>
              </a:rPr>
              <a:t>St. Joseph, Faithful Guardian of Christ, pray for us!</a:t>
            </a:r>
          </a:p>
        </p:txBody>
      </p:sp>
      <p:pic>
        <p:nvPicPr>
          <p:cNvPr id="26" name="object 5">
            <a:extLst>
              <a:ext uri="{FF2B5EF4-FFF2-40B4-BE49-F238E27FC236}">
                <a16:creationId xmlns:a16="http://schemas.microsoft.com/office/drawing/2014/main" id="{951A6B67-2ABF-8143-8F15-C38801DE2F28}"/>
              </a:ext>
            </a:extLst>
          </p:cNvPr>
          <p:cNvPicPr/>
          <p:nvPr/>
        </p:nvPicPr>
        <p:blipFill rotWithShape="1">
          <a:blip r:embed="rId2">
            <a:extLst>
              <a:ext uri="{28A0092B-C50C-407E-A947-70E740481C1C}">
                <a14:useLocalDpi xmlns:a14="http://schemas.microsoft.com/office/drawing/2010/main" val="0"/>
              </a:ext>
            </a:extLst>
          </a:blip>
          <a:srcRect r="-1" b="33004"/>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655722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7" name="Rectangle 1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Dress collection on hanger">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9" name="Rectangle 1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Bridal Room</a:t>
            </a:r>
          </a:p>
        </p:txBody>
      </p:sp>
      <p:sp>
        <p:nvSpPr>
          <p:cNvPr id="23" name="Rectangle 22">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371094" y="2718054"/>
            <a:ext cx="3438906" cy="3207258"/>
          </a:xfrm>
        </p:spPr>
        <p:txBody>
          <a:bodyPr vert="horz" lIns="91440" tIns="45720" rIns="91440" bIns="45720" rtlCol="0" anchor="t">
            <a:normAutofit/>
          </a:bodyPr>
          <a:lstStyle/>
          <a:p>
            <a:r>
              <a:rPr lang="en-US" sz="1700" spc="10" dirty="0"/>
              <a:t>Our bridal room provides a place of privacy for the final preparations of the bride and her party before their celebration of the Mass of Holy Matrimony and receipt of the Blessed Sacrament of Marriage.</a:t>
            </a:r>
            <a:endParaRPr lang="en-US" sz="1700" dirty="0"/>
          </a:p>
          <a:p>
            <a:pPr indent="-228600">
              <a:buFont typeface="Arial" panose="020B0604020202020204" pitchFamily="34" charset="0"/>
              <a:buChar char="•"/>
            </a:pPr>
            <a:endParaRPr lang="en-US" sz="1700" dirty="0"/>
          </a:p>
        </p:txBody>
      </p:sp>
    </p:spTree>
    <p:extLst>
      <p:ext uri="{BB962C8B-B14F-4D97-AF65-F5344CB8AC3E}">
        <p14:creationId xmlns:p14="http://schemas.microsoft.com/office/powerpoint/2010/main" val="666816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000" i="1" kern="1200" dirty="0">
                <a:solidFill>
                  <a:srgbClr val="FFFFFF"/>
                </a:solidFill>
                <a:latin typeface="+mj-lt"/>
                <a:ea typeface="+mj-ea"/>
                <a:cs typeface="+mj-cs"/>
              </a:rPr>
              <a:t>(the celebration)</a:t>
            </a:r>
            <a:endParaRPr lang="en-US" sz="2600" i="1" kern="1200" dirty="0">
              <a:solidFill>
                <a:srgbClr val="FFFFFF"/>
              </a:solidFill>
              <a:latin typeface="+mj-lt"/>
              <a:ea typeface="+mj-ea"/>
              <a:cs typeface="+mj-cs"/>
            </a:endParaRPr>
          </a:p>
        </p:txBody>
      </p:sp>
      <p:graphicFrame>
        <p:nvGraphicFramePr>
          <p:cNvPr id="5" name="Content Placeholder 4">
            <a:extLst>
              <a:ext uri="{FF2B5EF4-FFF2-40B4-BE49-F238E27FC236}">
                <a16:creationId xmlns:a16="http://schemas.microsoft.com/office/drawing/2014/main" id="{4CC50105-CC56-8840-861F-5C26E1360E1C}"/>
              </a:ext>
            </a:extLst>
          </p:cNvPr>
          <p:cNvGraphicFramePr>
            <a:graphicFrameLocks noGrp="1"/>
          </p:cNvGraphicFramePr>
          <p:nvPr>
            <p:ph idx="1"/>
            <p:extLst>
              <p:ext uri="{D42A27DB-BD31-4B8C-83A1-F6EECF244321}">
                <p14:modId xmlns:p14="http://schemas.microsoft.com/office/powerpoint/2010/main" val="1651485022"/>
              </p:ext>
            </p:extLst>
          </p:nvPr>
        </p:nvGraphicFramePr>
        <p:xfrm>
          <a:off x="4551174" y="2235137"/>
          <a:ext cx="6792329" cy="1643664"/>
        </p:xfrm>
        <a:graphic>
          <a:graphicData uri="http://schemas.openxmlformats.org/drawingml/2006/table">
            <a:tbl>
              <a:tblPr firstRow="1" bandRow="1">
                <a:tableStyleId>{8EC20E35-A176-4012-BC5E-935CFFF8708E}</a:tableStyleId>
              </a:tblPr>
              <a:tblGrid>
                <a:gridCol w="3122372">
                  <a:extLst>
                    <a:ext uri="{9D8B030D-6E8A-4147-A177-3AD203B41FA5}">
                      <a16:colId xmlns:a16="http://schemas.microsoft.com/office/drawing/2014/main" val="52632788"/>
                    </a:ext>
                  </a:extLst>
                </a:gridCol>
                <a:gridCol w="2221459">
                  <a:extLst>
                    <a:ext uri="{9D8B030D-6E8A-4147-A177-3AD203B41FA5}">
                      <a16:colId xmlns:a16="http://schemas.microsoft.com/office/drawing/2014/main" val="3937633010"/>
                    </a:ext>
                  </a:extLst>
                </a:gridCol>
                <a:gridCol w="1448498">
                  <a:extLst>
                    <a:ext uri="{9D8B030D-6E8A-4147-A177-3AD203B41FA5}">
                      <a16:colId xmlns:a16="http://schemas.microsoft.com/office/drawing/2014/main" val="2049352173"/>
                    </a:ext>
                  </a:extLst>
                </a:gridCol>
              </a:tblGrid>
              <a:tr h="821832">
                <a:tc>
                  <a:txBody>
                    <a:bodyPr/>
                    <a:lstStyle/>
                    <a:p>
                      <a:pPr algn="l" fontAlgn="b"/>
                      <a:r>
                        <a:rPr lang="en-US" sz="2400" u="none" strike="noStrike">
                          <a:effectLst/>
                        </a:rPr>
                        <a:t>The Celebration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9326555"/>
                  </a:ext>
                </a:extLst>
              </a:tr>
              <a:tr h="821832">
                <a:tc>
                  <a:txBody>
                    <a:bodyPr/>
                    <a:lstStyle/>
                    <a:p>
                      <a:pPr algn="l" fontAlgn="b"/>
                      <a:r>
                        <a:rPr lang="en-US" sz="2400" u="none" strike="noStrike" dirty="0">
                          <a:effectLst/>
                        </a:rPr>
                        <a:t>Bridal Room</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659338724"/>
                  </a:ext>
                </a:extLst>
              </a:tr>
            </a:tbl>
          </a:graphicData>
        </a:graphic>
      </p:graphicFrame>
    </p:spTree>
    <p:extLst>
      <p:ext uri="{BB962C8B-B14F-4D97-AF65-F5344CB8AC3E}">
        <p14:creationId xmlns:p14="http://schemas.microsoft.com/office/powerpoint/2010/main" val="32318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Music</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Choir Loft Risers | Sound System</a:t>
            </a:r>
          </a:p>
          <a:p>
            <a:r>
              <a:rPr lang="en-US" dirty="0"/>
              <a:t>Organ | Bronze Choir Railing</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8199948"/>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4" name="Rectangle 23">
            <a:extLst>
              <a:ext uri="{FF2B5EF4-FFF2-40B4-BE49-F238E27FC236}">
                <a16:creationId xmlns:a16="http://schemas.microsoft.com/office/drawing/2014/main" id="{21A75659-5A6F-4F77-9679-678A00B9D8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ject 6" descr="Music sheet">
            <a:extLst>
              <a:ext uri="{FF2B5EF4-FFF2-40B4-BE49-F238E27FC236}">
                <a16:creationId xmlns:a16="http://schemas.microsoft.com/office/drawing/2014/main" id="{7A1025F4-A630-B545-9863-60C6A8A1C772}"/>
              </a:ext>
            </a:extLst>
          </p:cNvPr>
          <p:cNvPicPr/>
          <p:nvPr/>
        </p:nvPicPr>
        <p:blipFill rotWithShape="1">
          <a:blip r:embed="rId2" cstate="print">
            <a:extLst>
              <a:ext uri="{28A0092B-C50C-407E-A947-70E740481C1C}">
                <a14:useLocalDpi xmlns:a14="http://schemas.microsoft.com/office/drawing/2010/main"/>
              </a:ext>
            </a:extLst>
          </a:blip>
          <a:srcRect/>
          <a:stretch/>
        </p:blipFill>
        <p:spPr>
          <a:xfrm>
            <a:off x="20" y="10"/>
            <a:ext cx="8668492" cy="6857990"/>
          </a:xfrm>
          <a:prstGeom prst="rect">
            <a:avLst/>
          </a:prstGeom>
        </p:spPr>
      </p:pic>
      <p:sp>
        <p:nvSpPr>
          <p:cNvPr id="26" name="Rectangle 25">
            <a:extLst>
              <a:ext uri="{FF2B5EF4-FFF2-40B4-BE49-F238E27FC236}">
                <a16:creationId xmlns:a16="http://schemas.microsoft.com/office/drawing/2014/main" id="{E30A3A45-140E-431E-AED0-07EF836310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8395868" y="1161288"/>
            <a:ext cx="3438144" cy="1124712"/>
          </a:xfrm>
        </p:spPr>
        <p:txBody>
          <a:bodyPr vert="horz" lIns="91440" tIns="45720" rIns="91440" bIns="45720" rtlCol="0" anchor="b">
            <a:normAutofit/>
          </a:bodyPr>
          <a:lstStyle/>
          <a:p>
            <a:r>
              <a:rPr lang="en-US" sz="2800"/>
              <a:t>Choir Loft Risers</a:t>
            </a:r>
          </a:p>
        </p:txBody>
      </p:sp>
      <p:sp>
        <p:nvSpPr>
          <p:cNvPr id="30" name="Rectangle 2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53018" y="2443480"/>
            <a:ext cx="3218688"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8395868" y="2718054"/>
            <a:ext cx="3438906" cy="3207258"/>
          </a:xfrm>
        </p:spPr>
        <p:txBody>
          <a:bodyPr vert="horz" lIns="91440" tIns="45720" rIns="91440" bIns="45720" rtlCol="0" anchor="t">
            <a:normAutofit/>
          </a:bodyPr>
          <a:lstStyle/>
          <a:p>
            <a:r>
              <a:rPr lang="en-US" sz="1700" dirty="0"/>
              <a:t>The installation of these risers will allow the voices of our choir to project the joy of our celebration of the Mass.  They will be placed in the choir loft directly surrounding the organ we’ve installed.</a:t>
            </a:r>
          </a:p>
        </p:txBody>
      </p:sp>
    </p:spTree>
    <p:extLst>
      <p:ext uri="{BB962C8B-B14F-4D97-AF65-F5344CB8AC3E}">
        <p14:creationId xmlns:p14="http://schemas.microsoft.com/office/powerpoint/2010/main" val="25438441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b="1"/>
              <a:t>Sound System</a:t>
            </a:r>
          </a:p>
        </p:txBody>
      </p:sp>
      <p:sp>
        <p:nvSpPr>
          <p:cNvPr id="3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640080" y="2872899"/>
            <a:ext cx="4243589" cy="3320668"/>
          </a:xfrm>
        </p:spPr>
        <p:txBody>
          <a:bodyPr vert="horz" lIns="91440" tIns="45720" rIns="91440" bIns="45720" rtlCol="0">
            <a:normAutofit/>
          </a:bodyPr>
          <a:lstStyle/>
          <a:p>
            <a:pPr marL="0"/>
            <a:r>
              <a:rPr lang="en-US" sz="2200" b="1"/>
              <a:t>The size and majesty of our church demands an audio system that amplifies both the Word of God and the music that is part of our celebration of mass.</a:t>
            </a:r>
          </a:p>
        </p:txBody>
      </p:sp>
      <p:pic>
        <p:nvPicPr>
          <p:cNvPr id="5" name="Content Placeholder 4" descr="Microphone and piano">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t="11269" r="-2" b="-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82204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2DE82B14-23DF-4431-91BE-689C42BDDE2F}"/>
              </a:ext>
            </a:extLst>
          </p:cNvPr>
          <p:cNvPicPr>
            <a:picLocks noChangeAspect="1"/>
          </p:cNvPicPr>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8450297" cy="6857990"/>
          </a:xfrm>
          <a:prstGeom prst="rect">
            <a:avLst/>
          </a:prstGeom>
        </p:spPr>
      </p:pic>
      <p:sp>
        <p:nvSpPr>
          <p:cNvPr id="2" name="Title 1">
            <a:extLst>
              <a:ext uri="{FF2B5EF4-FFF2-40B4-BE49-F238E27FC236}">
                <a16:creationId xmlns:a16="http://schemas.microsoft.com/office/drawing/2014/main" id="{7ECB7CA2-242A-45B6-BBBF-A7709BEC92F9}"/>
              </a:ext>
            </a:extLst>
          </p:cNvPr>
          <p:cNvSpPr>
            <a:spLocks noGrp="1"/>
          </p:cNvSpPr>
          <p:nvPr>
            <p:ph type="title"/>
          </p:nvPr>
        </p:nvSpPr>
        <p:spPr>
          <a:xfrm>
            <a:off x="838201" y="365125"/>
            <a:ext cx="5251316" cy="1627636"/>
          </a:xfrm>
        </p:spPr>
        <p:txBody>
          <a:bodyPr vert="horz" lIns="91440" tIns="45720" rIns="91440" bIns="45720" rtlCol="0" anchor="ctr">
            <a:normAutofit/>
          </a:bodyPr>
          <a:lstStyle/>
          <a:p>
            <a:r>
              <a:rPr lang="en-US" kern="1200">
                <a:solidFill>
                  <a:srgbClr val="FFFFFF"/>
                </a:solidFill>
                <a:latin typeface="+mj-lt"/>
                <a:ea typeface="+mj-ea"/>
                <a:cs typeface="+mj-cs"/>
              </a:rPr>
              <a:t>Organ</a:t>
            </a:r>
          </a:p>
        </p:txBody>
      </p:sp>
      <p:sp>
        <p:nvSpPr>
          <p:cNvPr id="10" name="Content Placeholder 9">
            <a:extLst>
              <a:ext uri="{FF2B5EF4-FFF2-40B4-BE49-F238E27FC236}">
                <a16:creationId xmlns:a16="http://schemas.microsoft.com/office/drawing/2014/main" id="{5DE2AE61-0A47-49FA-9C88-6CD3E755C9A3}"/>
              </a:ext>
            </a:extLst>
          </p:cNvPr>
          <p:cNvSpPr>
            <a:spLocks noGrp="1"/>
          </p:cNvSpPr>
          <p:nvPr>
            <p:ph sz="half" idx="1"/>
          </p:nvPr>
        </p:nvSpPr>
        <p:spPr>
          <a:xfrm>
            <a:off x="838200" y="2219785"/>
            <a:ext cx="4619621" cy="3957178"/>
          </a:xfrm>
        </p:spPr>
        <p:txBody>
          <a:bodyPr vert="horz" lIns="91440" tIns="45720" rIns="91440" bIns="45720" rtlCol="0">
            <a:normAutofit/>
          </a:bodyPr>
          <a:lstStyle/>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endParaRPr lang="en-US" sz="2000" dirty="0">
              <a:solidFill>
                <a:srgbClr val="FFFFFF"/>
              </a:solidFill>
            </a:endParaRPr>
          </a:p>
          <a:p>
            <a:pPr marL="0" indent="0">
              <a:buNone/>
            </a:pPr>
            <a:r>
              <a:rPr lang="en-US" sz="2000" dirty="0">
                <a:solidFill>
                  <a:srgbClr val="FFFFFF"/>
                </a:solidFill>
              </a:rPr>
              <a:t>Most of you have already experienced the added wonder and joy that an organ brings to the celebration of Mass.  We have been blessed with a beautifully refurbished organ placed at the focal point of the choir loft.</a:t>
            </a:r>
          </a:p>
        </p:txBody>
      </p:sp>
      <p:pic>
        <p:nvPicPr>
          <p:cNvPr id="5" name="Content Placeholder 4">
            <a:extLst>
              <a:ext uri="{FF2B5EF4-FFF2-40B4-BE49-F238E27FC236}">
                <a16:creationId xmlns:a16="http://schemas.microsoft.com/office/drawing/2014/main" id="{E820AA43-FAB9-B44A-B9A8-A7B1AA4EA095}"/>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rcRect b="-1"/>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8868121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music)</a:t>
            </a:r>
          </a:p>
        </p:txBody>
      </p:sp>
      <p:graphicFrame>
        <p:nvGraphicFramePr>
          <p:cNvPr id="6" name="Content Placeholder 5">
            <a:extLst>
              <a:ext uri="{FF2B5EF4-FFF2-40B4-BE49-F238E27FC236}">
                <a16:creationId xmlns:a16="http://schemas.microsoft.com/office/drawing/2014/main" id="{268561C9-1680-C148-A28B-6F0603D38648}"/>
              </a:ext>
            </a:extLst>
          </p:cNvPr>
          <p:cNvGraphicFramePr>
            <a:graphicFrameLocks noGrp="1"/>
          </p:cNvGraphicFramePr>
          <p:nvPr>
            <p:ph idx="1"/>
            <p:extLst>
              <p:ext uri="{D42A27DB-BD31-4B8C-83A1-F6EECF244321}">
                <p14:modId xmlns:p14="http://schemas.microsoft.com/office/powerpoint/2010/main" val="1552316725"/>
              </p:ext>
            </p:extLst>
          </p:nvPr>
        </p:nvGraphicFramePr>
        <p:xfrm>
          <a:off x="4540912" y="961812"/>
          <a:ext cx="6740807" cy="4109160"/>
        </p:xfrm>
        <a:graphic>
          <a:graphicData uri="http://schemas.openxmlformats.org/drawingml/2006/table">
            <a:tbl>
              <a:tblPr firstRow="1" bandRow="1">
                <a:tableStyleId>{8EC20E35-A176-4012-BC5E-935CFFF8708E}</a:tableStyleId>
              </a:tblPr>
              <a:tblGrid>
                <a:gridCol w="2971996">
                  <a:extLst>
                    <a:ext uri="{9D8B030D-6E8A-4147-A177-3AD203B41FA5}">
                      <a16:colId xmlns:a16="http://schemas.microsoft.com/office/drawing/2014/main" val="649346786"/>
                    </a:ext>
                  </a:extLst>
                </a:gridCol>
                <a:gridCol w="2336074">
                  <a:extLst>
                    <a:ext uri="{9D8B030D-6E8A-4147-A177-3AD203B41FA5}">
                      <a16:colId xmlns:a16="http://schemas.microsoft.com/office/drawing/2014/main" val="3808822222"/>
                    </a:ext>
                  </a:extLst>
                </a:gridCol>
                <a:gridCol w="1432737">
                  <a:extLst>
                    <a:ext uri="{9D8B030D-6E8A-4147-A177-3AD203B41FA5}">
                      <a16:colId xmlns:a16="http://schemas.microsoft.com/office/drawing/2014/main" val="1078784105"/>
                    </a:ext>
                  </a:extLst>
                </a:gridCol>
              </a:tblGrid>
              <a:tr h="821832">
                <a:tc>
                  <a:txBody>
                    <a:bodyPr/>
                    <a:lstStyle/>
                    <a:p>
                      <a:pPr algn="l" fontAlgn="b"/>
                      <a:r>
                        <a:rPr lang="en-US" sz="2400" u="none" strike="noStrike">
                          <a:effectLst/>
                        </a:rPr>
                        <a:t>The Music</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Asking Donation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ctr" fontAlgn="b"/>
                      <a:r>
                        <a:rPr lang="en-US" sz="2400" u="none" strike="noStrike">
                          <a:effectLst/>
                        </a:rPr>
                        <a:t>Needed</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586314618"/>
                  </a:ext>
                </a:extLst>
              </a:tr>
              <a:tr h="821832">
                <a:tc>
                  <a:txBody>
                    <a:bodyPr/>
                    <a:lstStyle/>
                    <a:p>
                      <a:pPr algn="l" fontAlgn="b"/>
                      <a:r>
                        <a:rPr lang="en-US" sz="2400" u="none" strike="noStrike">
                          <a:effectLst/>
                        </a:rPr>
                        <a:t>Choir Loft Risers</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$16,000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2908574544"/>
                  </a:ext>
                </a:extLst>
              </a:tr>
              <a:tr h="821832">
                <a:tc>
                  <a:txBody>
                    <a:bodyPr/>
                    <a:lstStyle/>
                    <a:p>
                      <a:pPr algn="l" fontAlgn="b"/>
                      <a:r>
                        <a:rPr lang="en-US" sz="2400" u="none" strike="noStrike">
                          <a:effectLst/>
                        </a:rPr>
                        <a:t>The Sound System</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$100,000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4131815400"/>
                  </a:ext>
                </a:extLst>
              </a:tr>
              <a:tr h="821832">
                <a:tc>
                  <a:txBody>
                    <a:bodyPr/>
                    <a:lstStyle/>
                    <a:p>
                      <a:pPr algn="l" fontAlgn="b"/>
                      <a:r>
                        <a:rPr lang="en-US" sz="2400" u="none" strike="noStrike">
                          <a:effectLst/>
                        </a:rPr>
                        <a:t>Organ</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$25,000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a:effectLst/>
                        </a:rPr>
                        <a:t>1</a:t>
                      </a:r>
                      <a:endParaRPr lang="en-US" sz="2400" b="0" i="0" u="none" strike="noStrike">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3231518166"/>
                  </a:ext>
                </a:extLst>
              </a:tr>
              <a:tr h="821832">
                <a:tc>
                  <a:txBody>
                    <a:bodyPr/>
                    <a:lstStyle/>
                    <a:p>
                      <a:pPr algn="l" fontAlgn="b"/>
                      <a:r>
                        <a:rPr lang="en-US" sz="2400" u="none" strike="noStrike">
                          <a:effectLst/>
                        </a:rPr>
                        <a:t>Bronze Choir Railing</a:t>
                      </a:r>
                      <a:endParaRPr lang="en-US" sz="2400" b="0" i="0" u="none" strike="noStrike">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 $35,000 </a:t>
                      </a:r>
                      <a:endParaRPr lang="en-US" sz="2400" b="0" i="0" u="none" strike="noStrike" dirty="0">
                        <a:solidFill>
                          <a:srgbClr val="000000"/>
                        </a:solidFill>
                        <a:effectLst/>
                        <a:latin typeface="Calibri" panose="020F0502020204030204" pitchFamily="34" charset="0"/>
                      </a:endParaRPr>
                    </a:p>
                  </a:txBody>
                  <a:tcPr marL="20525" marR="20525" marT="20525" marB="0" anchor="b"/>
                </a:tc>
                <a:tc>
                  <a:txBody>
                    <a:bodyPr/>
                    <a:lstStyle/>
                    <a:p>
                      <a:pPr algn="r" fontAlgn="b"/>
                      <a:r>
                        <a:rPr lang="en-US" sz="2400" u="none" strike="noStrike" dirty="0">
                          <a:effectLst/>
                        </a:rPr>
                        <a:t>1</a:t>
                      </a:r>
                      <a:endParaRPr lang="en-US" sz="2400" b="0" i="0" u="none" strike="noStrike" dirty="0">
                        <a:solidFill>
                          <a:srgbClr val="000000"/>
                        </a:solidFill>
                        <a:effectLst/>
                        <a:latin typeface="Calibri" panose="020F0502020204030204" pitchFamily="34" charset="0"/>
                      </a:endParaRPr>
                    </a:p>
                  </a:txBody>
                  <a:tcPr marL="20525" marR="20525" marT="20525" marB="0" anchor="b"/>
                </a:tc>
                <a:extLst>
                  <a:ext uri="{0D108BD9-81ED-4DB2-BD59-A6C34878D82A}">
                    <a16:rowId xmlns:a16="http://schemas.microsoft.com/office/drawing/2014/main" val="1092799301"/>
                  </a:ext>
                </a:extLst>
              </a:tr>
            </a:tbl>
          </a:graphicData>
        </a:graphic>
      </p:graphicFrame>
    </p:spTree>
    <p:extLst>
      <p:ext uri="{BB962C8B-B14F-4D97-AF65-F5344CB8AC3E}">
        <p14:creationId xmlns:p14="http://schemas.microsoft.com/office/powerpoint/2010/main" val="6946462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Light</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Chandelier | Consecration Wall Candles</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1521809"/>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2" name="Rectangle 11">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a:extLst>
              <a:ext uri="{FF2B5EF4-FFF2-40B4-BE49-F238E27FC236}">
                <a16:creationId xmlns:a16="http://schemas.microsoft.com/office/drawing/2014/main" id="{6E42B4DE-4C9B-7646-98C6-975663A74313}"/>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a:ext>
            </a:extLst>
          </a:blip>
          <a:srcRect/>
          <a:stretch/>
        </p:blipFill>
        <p:spPr>
          <a:xfrm>
            <a:off x="3522468" y="10"/>
            <a:ext cx="8669532" cy="6857990"/>
          </a:xfrm>
          <a:prstGeom prst="rect">
            <a:avLst/>
          </a:prstGeom>
        </p:spPr>
      </p:pic>
      <p:sp>
        <p:nvSpPr>
          <p:cNvPr id="14" name="Rectangle 13">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1EAA427-325F-5C4D-94FF-C3450D6ED2D1}"/>
              </a:ext>
            </a:extLst>
          </p:cNvPr>
          <p:cNvSpPr>
            <a:spLocks noGrp="1"/>
          </p:cNvSpPr>
          <p:nvPr>
            <p:ph type="title"/>
          </p:nvPr>
        </p:nvSpPr>
        <p:spPr>
          <a:xfrm>
            <a:off x="371094" y="1161288"/>
            <a:ext cx="3438144" cy="1124712"/>
          </a:xfrm>
        </p:spPr>
        <p:txBody>
          <a:bodyPr vert="horz" lIns="91440" tIns="45720" rIns="91440" bIns="45720" rtlCol="0" anchor="b">
            <a:normAutofit/>
          </a:bodyPr>
          <a:lstStyle/>
          <a:p>
            <a:r>
              <a:rPr lang="en-US" sz="2800"/>
              <a:t>The Chandeliers</a:t>
            </a:r>
          </a:p>
        </p:txBody>
      </p:sp>
      <p:sp>
        <p:nvSpPr>
          <p:cNvPr id="18" name="Rectangle 1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43EFC293-77FB-5848-A095-6EF397EF3379}"/>
              </a:ext>
            </a:extLst>
          </p:cNvPr>
          <p:cNvSpPr>
            <a:spLocks noGrp="1"/>
          </p:cNvSpPr>
          <p:nvPr>
            <p:ph sz="half" idx="2"/>
          </p:nvPr>
        </p:nvSpPr>
        <p:spPr>
          <a:xfrm>
            <a:off x="371094" y="2718054"/>
            <a:ext cx="3438906" cy="3207258"/>
          </a:xfrm>
        </p:spPr>
        <p:txBody>
          <a:bodyPr vert="horz" lIns="91440" tIns="45720" rIns="91440" bIns="45720" rtlCol="0" anchor="t">
            <a:normAutofit/>
          </a:bodyPr>
          <a:lstStyle/>
          <a:p>
            <a:pPr marL="0" indent="0">
              <a:buNone/>
            </a:pPr>
            <a:r>
              <a:rPr lang="en-US" sz="1700" dirty="0"/>
              <a:t>These 26 chandeliers hang above the pews on both sides of the aisle in the nave of the church and in the narthex as well.  </a:t>
            </a:r>
          </a:p>
          <a:p>
            <a:pPr marL="0" indent="0">
              <a:buNone/>
            </a:pPr>
            <a:endParaRPr lang="en-US" sz="1700" dirty="0"/>
          </a:p>
          <a:p>
            <a:pPr marL="0" indent="0">
              <a:buNone/>
            </a:pPr>
            <a:r>
              <a:rPr lang="en-US" sz="1700" dirty="0"/>
              <a:t>Like so many features within our parish home, these items were individually hand-crafted.  The craftsmen were from </a:t>
            </a:r>
            <a:r>
              <a:rPr lang="en-US" sz="1700" dirty="0" err="1"/>
              <a:t>Lightsmith</a:t>
            </a:r>
            <a:r>
              <a:rPr lang="en-US" sz="1700" dirty="0"/>
              <a:t>/Jefferson Lighting of Lynchburg, VA.</a:t>
            </a:r>
          </a:p>
        </p:txBody>
      </p:sp>
    </p:spTree>
    <p:extLst>
      <p:ext uri="{BB962C8B-B14F-4D97-AF65-F5344CB8AC3E}">
        <p14:creationId xmlns:p14="http://schemas.microsoft.com/office/powerpoint/2010/main" val="1886704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AB8EDC3-1C0D-4505-A2C7-839A5161FB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069E294-3813-4588-9E9C-AEA08F9C4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a:extLst>
              <a:ext uri="{FF2B5EF4-FFF2-40B4-BE49-F238E27FC236}">
                <a16:creationId xmlns:a16="http://schemas.microsoft.com/office/drawing/2014/main" id="{92AB5FB4-D3CB-CD42-9D0C-A5AA199E9BCB}"/>
              </a:ext>
            </a:extLst>
          </p:cNvPr>
          <p:cNvPicPr>
            <a:picLocks noGrp="1" noChangeAspect="1"/>
          </p:cNvPicPr>
          <p:nvPr>
            <p:ph sz="half" idx="1"/>
          </p:nvPr>
        </p:nvPicPr>
        <p:blipFill rotWithShape="1">
          <a:blip r:embed="rId2" cstate="print">
            <a:alphaModFix amt="40000"/>
            <a:extLst>
              <a:ext uri="{28A0092B-C50C-407E-A947-70E740481C1C}">
                <a14:useLocalDpi xmlns:a14="http://schemas.microsoft.com/office/drawing/2010/main"/>
              </a:ext>
            </a:extLst>
          </a:blip>
          <a:srcRect/>
          <a:stretch/>
        </p:blipFill>
        <p:spPr>
          <a:xfrm>
            <a:off x="20" y="10"/>
            <a:ext cx="12191981" cy="6857990"/>
          </a:xfrm>
          <a:prstGeom prst="rect">
            <a:avLst/>
          </a:prstGeom>
        </p:spPr>
      </p:pic>
      <p:sp>
        <p:nvSpPr>
          <p:cNvPr id="2" name="Title 1">
            <a:extLst>
              <a:ext uri="{FF2B5EF4-FFF2-40B4-BE49-F238E27FC236}">
                <a16:creationId xmlns:a16="http://schemas.microsoft.com/office/drawing/2014/main" id="{3CC99F16-2C2C-8E41-A194-1EB60DD23286}"/>
              </a:ext>
            </a:extLst>
          </p:cNvPr>
          <p:cNvSpPr>
            <a:spLocks noGrp="1"/>
          </p:cNvSpPr>
          <p:nvPr>
            <p:ph type="title"/>
          </p:nvPr>
        </p:nvSpPr>
        <p:spPr>
          <a:xfrm>
            <a:off x="838343" y="365125"/>
            <a:ext cx="10515600" cy="1325563"/>
          </a:xfrm>
        </p:spPr>
        <p:txBody>
          <a:bodyPr vert="horz" lIns="91440" tIns="45720" rIns="91440" bIns="45720" rtlCol="0" anchor="ctr">
            <a:normAutofit/>
          </a:bodyPr>
          <a:lstStyle/>
          <a:p>
            <a:r>
              <a:rPr lang="en-US" kern="1200">
                <a:solidFill>
                  <a:srgbClr val="FFFFFF"/>
                </a:solidFill>
                <a:latin typeface="+mj-lt"/>
                <a:ea typeface="+mj-ea"/>
                <a:cs typeface="+mj-cs"/>
              </a:rPr>
              <a:t>Consecration Wall Candles</a:t>
            </a:r>
          </a:p>
        </p:txBody>
      </p:sp>
      <p:sp>
        <p:nvSpPr>
          <p:cNvPr id="4" name="Text Placeholder 3">
            <a:extLst>
              <a:ext uri="{FF2B5EF4-FFF2-40B4-BE49-F238E27FC236}">
                <a16:creationId xmlns:a16="http://schemas.microsoft.com/office/drawing/2014/main" id="{8217C3F0-DC5F-BC46-BFB1-5B0C21F0B0B1}"/>
              </a:ext>
            </a:extLst>
          </p:cNvPr>
          <p:cNvSpPr>
            <a:spLocks noGrp="1"/>
          </p:cNvSpPr>
          <p:nvPr>
            <p:ph sz="half" idx="2"/>
          </p:nvPr>
        </p:nvSpPr>
        <p:spPr>
          <a:xfrm>
            <a:off x="838344" y="2013625"/>
            <a:ext cx="4614759" cy="4163337"/>
          </a:xfrm>
        </p:spPr>
        <p:txBody>
          <a:bodyPr vert="horz" lIns="91440" tIns="45720" rIns="91440" bIns="45720" rtlCol="0">
            <a:normAutofit fontScale="92500" lnSpcReduction="10000"/>
          </a:bodyPr>
          <a:lstStyle/>
          <a:p>
            <a:pPr marL="0" indent="0">
              <a:buNone/>
            </a:pPr>
            <a:r>
              <a:rPr lang="en-US" sz="1700" dirty="0">
                <a:solidFill>
                  <a:srgbClr val="FFFFFF"/>
                </a:solidFill>
              </a:rPr>
              <a:t>Located around the walls you will see twelve candles and close to them twelve stones set into the walls. The stones and altar were solemnly anointed with Sacred Chrism and the candles first lit when the Corpus Christi Catholic Church was consecrated – formally set apart for use as a place where God is worshipped – on May 2, 2021.</a:t>
            </a:r>
          </a:p>
          <a:p>
            <a:pPr marL="0" indent="0">
              <a:buNone/>
            </a:pPr>
            <a:r>
              <a:rPr lang="en-US" sz="1700" dirty="0"/>
              <a:t>During the Rite of Dedication when the Altar candles and the Dedication candles are lit at the same time, the Bishop says, “Let the light of Christ shine brightly in the Church, that all nations may attain the fullness of truth.”  It is also a custom in some Churches to light them on the parish feast day as well as on the anniversary of the dedication.</a:t>
            </a:r>
            <a:br>
              <a:rPr lang="en-US" sz="1700" dirty="0"/>
            </a:br>
            <a:endParaRPr lang="en-US" sz="1700" dirty="0"/>
          </a:p>
          <a:p>
            <a:pPr marL="0" indent="0">
              <a:buNone/>
            </a:pPr>
            <a:r>
              <a:rPr lang="en-US" sz="1700" dirty="0"/>
              <a:t>The candles light and point the way to the consecration stones embedded in the walls which are anointed during the Church dedication ceremony.</a:t>
            </a:r>
          </a:p>
          <a:p>
            <a:endParaRPr lang="en-US" sz="1400" dirty="0">
              <a:solidFill>
                <a:srgbClr val="FFFFFF"/>
              </a:solidFill>
            </a:endParaRPr>
          </a:p>
        </p:txBody>
      </p:sp>
      <p:pic>
        <p:nvPicPr>
          <p:cNvPr id="10" name="Picture 9">
            <a:extLst>
              <a:ext uri="{FF2B5EF4-FFF2-40B4-BE49-F238E27FC236}">
                <a16:creationId xmlns:a16="http://schemas.microsoft.com/office/drawing/2014/main" id="{CA083AE0-AABE-8844-8350-0085BB43B64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101338" y="2015168"/>
            <a:ext cx="5283866" cy="4210442"/>
          </a:xfrm>
          <a:custGeom>
            <a:avLst/>
            <a:gdLst/>
            <a:ahLst/>
            <a:cxnLst/>
            <a:rect l="l" t="t" r="r" b="b"/>
            <a:pathLst>
              <a:path w="5283866" h="4210442">
                <a:moveTo>
                  <a:pt x="839883" y="18"/>
                </a:moveTo>
                <a:cubicBezTo>
                  <a:pt x="851945" y="328"/>
                  <a:pt x="864423" y="4671"/>
                  <a:pt x="875727" y="6050"/>
                </a:cubicBezTo>
                <a:cubicBezTo>
                  <a:pt x="1125267" y="36932"/>
                  <a:pt x="1374804" y="70296"/>
                  <a:pt x="1624617" y="99799"/>
                </a:cubicBezTo>
                <a:cubicBezTo>
                  <a:pt x="1858164" y="127373"/>
                  <a:pt x="2093363" y="133714"/>
                  <a:pt x="2328012" y="148051"/>
                </a:cubicBezTo>
                <a:cubicBezTo>
                  <a:pt x="2612016" y="165424"/>
                  <a:pt x="2895470" y="189965"/>
                  <a:pt x="3177820" y="228566"/>
                </a:cubicBezTo>
                <a:cubicBezTo>
                  <a:pt x="3373866" y="255590"/>
                  <a:pt x="3571843" y="274338"/>
                  <a:pt x="3770646" y="252831"/>
                </a:cubicBezTo>
                <a:cubicBezTo>
                  <a:pt x="3780572" y="251727"/>
                  <a:pt x="3791878" y="248144"/>
                  <a:pt x="3800149" y="251727"/>
                </a:cubicBezTo>
                <a:cubicBezTo>
                  <a:pt x="3896658" y="291986"/>
                  <a:pt x="4001986" y="263033"/>
                  <a:pt x="4102076" y="288400"/>
                </a:cubicBezTo>
                <a:cubicBezTo>
                  <a:pt x="4076434" y="386286"/>
                  <a:pt x="3966416" y="378289"/>
                  <a:pt x="3904377" y="446120"/>
                </a:cubicBezTo>
                <a:cubicBezTo>
                  <a:pt x="4005570" y="473141"/>
                  <a:pt x="4096562" y="500439"/>
                  <a:pt x="4188933" y="520843"/>
                </a:cubicBezTo>
                <a:cubicBezTo>
                  <a:pt x="4286818" y="542350"/>
                  <a:pt x="4369813" y="600531"/>
                  <a:pt x="4465492" y="626449"/>
                </a:cubicBezTo>
                <a:cubicBezTo>
                  <a:pt x="4485897" y="631964"/>
                  <a:pt x="4510437" y="651264"/>
                  <a:pt x="4517606" y="670015"/>
                </a:cubicBezTo>
                <a:cubicBezTo>
                  <a:pt x="4540768" y="730677"/>
                  <a:pt x="5003171" y="900804"/>
                  <a:pt x="4948576" y="954847"/>
                </a:cubicBezTo>
                <a:cubicBezTo>
                  <a:pt x="4925966" y="977182"/>
                  <a:pt x="4896738" y="993174"/>
                  <a:pt x="4866132" y="1015233"/>
                </a:cubicBezTo>
                <a:cubicBezTo>
                  <a:pt x="4912180" y="1056869"/>
                  <a:pt x="4964017" y="1075067"/>
                  <a:pt x="5019164" y="1087474"/>
                </a:cubicBezTo>
                <a:cubicBezTo>
                  <a:pt x="5035708" y="1091335"/>
                  <a:pt x="5051977" y="1099055"/>
                  <a:pt x="5053630" y="1117806"/>
                </a:cubicBezTo>
                <a:cubicBezTo>
                  <a:pt x="5055284" y="1137382"/>
                  <a:pt x="5038464" y="1145101"/>
                  <a:pt x="5024404" y="1154202"/>
                </a:cubicBezTo>
                <a:cubicBezTo>
                  <a:pt x="5004826" y="1166885"/>
                  <a:pt x="4985800" y="1177916"/>
                  <a:pt x="4960984" y="1179569"/>
                </a:cubicBezTo>
                <a:cubicBezTo>
                  <a:pt x="4920176" y="1182051"/>
                  <a:pt x="4900600" y="1217344"/>
                  <a:pt x="4876887" y="1243814"/>
                </a:cubicBezTo>
                <a:cubicBezTo>
                  <a:pt x="4863652" y="1258705"/>
                  <a:pt x="4857034" y="1288759"/>
                  <a:pt x="4880195" y="1293998"/>
                </a:cubicBezTo>
                <a:cubicBezTo>
                  <a:pt x="4935892" y="1306682"/>
                  <a:pt x="4931480" y="1343355"/>
                  <a:pt x="4930104" y="1384991"/>
                </a:cubicBezTo>
                <a:cubicBezTo>
                  <a:pt x="4928173" y="1436553"/>
                  <a:pt x="4895360" y="1460265"/>
                  <a:pt x="4855103" y="1480119"/>
                </a:cubicBezTo>
                <a:cubicBezTo>
                  <a:pt x="4841316" y="1487011"/>
                  <a:pt x="4821740" y="1486735"/>
                  <a:pt x="4816500" y="1508242"/>
                </a:cubicBezTo>
                <a:cubicBezTo>
                  <a:pt x="4839110" y="1528648"/>
                  <a:pt x="4866684" y="1512103"/>
                  <a:pt x="4890949" y="1517893"/>
                </a:cubicBezTo>
                <a:cubicBezTo>
                  <a:pt x="4911077" y="1522581"/>
                  <a:pt x="4944441" y="1520100"/>
                  <a:pt x="4916868" y="1557599"/>
                </a:cubicBezTo>
                <a:cubicBezTo>
                  <a:pt x="4908870" y="1568352"/>
                  <a:pt x="4918245" y="1576625"/>
                  <a:pt x="4928448" y="1577453"/>
                </a:cubicBezTo>
                <a:cubicBezTo>
                  <a:pt x="5010066" y="1586000"/>
                  <a:pt x="4972566" y="1661827"/>
                  <a:pt x="4998760" y="1701809"/>
                </a:cubicBezTo>
                <a:cubicBezTo>
                  <a:pt x="5005928" y="1712836"/>
                  <a:pt x="4998208" y="1731862"/>
                  <a:pt x="4986903" y="1736550"/>
                </a:cubicBezTo>
                <a:cubicBezTo>
                  <a:pt x="4914660" y="1767432"/>
                  <a:pt x="4904735" y="1841053"/>
                  <a:pt x="4869716" y="1904472"/>
                </a:cubicBezTo>
                <a:cubicBezTo>
                  <a:pt x="4907768" y="1929562"/>
                  <a:pt x="4953264" y="1935077"/>
                  <a:pt x="4994348" y="1951346"/>
                </a:cubicBezTo>
                <a:cubicBezTo>
                  <a:pt x="5037087" y="1968441"/>
                  <a:pt x="5037087" y="1981125"/>
                  <a:pt x="5001792" y="2030756"/>
                </a:cubicBezTo>
                <a:cubicBezTo>
                  <a:pt x="5093611" y="2041511"/>
                  <a:pt x="5093611" y="2041511"/>
                  <a:pt x="5065212" y="2119543"/>
                </a:cubicBezTo>
                <a:cubicBezTo>
                  <a:pt x="5142142" y="2126712"/>
                  <a:pt x="5192876" y="2163660"/>
                  <a:pt x="5204732" y="2244450"/>
                </a:cubicBezTo>
                <a:cubicBezTo>
                  <a:pt x="5210523" y="2283604"/>
                  <a:pt x="5245265" y="2302077"/>
                  <a:pt x="5283866" y="2328272"/>
                </a:cubicBezTo>
                <a:cubicBezTo>
                  <a:pt x="5235890" y="2353641"/>
                  <a:pt x="5203354" y="2406580"/>
                  <a:pt x="5147380" y="2350606"/>
                </a:cubicBezTo>
                <a:cubicBezTo>
                  <a:pt x="5126976" y="2330203"/>
                  <a:pt x="5128904" y="2356121"/>
                  <a:pt x="5126148" y="2363566"/>
                </a:cubicBezTo>
                <a:cubicBezTo>
                  <a:pt x="5119532" y="2381764"/>
                  <a:pt x="5133316" y="2393897"/>
                  <a:pt x="5142417" y="2407682"/>
                </a:cubicBezTo>
                <a:cubicBezTo>
                  <a:pt x="5151240" y="2421470"/>
                  <a:pt x="5161718" y="2436083"/>
                  <a:pt x="5164200" y="2451526"/>
                </a:cubicBezTo>
                <a:cubicBezTo>
                  <a:pt x="5165852" y="2462279"/>
                  <a:pt x="5157858" y="2477994"/>
                  <a:pt x="5149034" y="2485992"/>
                </a:cubicBezTo>
                <a:cubicBezTo>
                  <a:pt x="5102710" y="2528178"/>
                  <a:pt x="5130284" y="2623031"/>
                  <a:pt x="5042601" y="2635164"/>
                </a:cubicBezTo>
                <a:cubicBezTo>
                  <a:pt x="5003171" y="2640677"/>
                  <a:pt x="4984146" y="2675420"/>
                  <a:pt x="4955194" y="2694445"/>
                </a:cubicBezTo>
                <a:cubicBezTo>
                  <a:pt x="4854552" y="2760897"/>
                  <a:pt x="4787272" y="2846375"/>
                  <a:pt x="4756116" y="2963836"/>
                </a:cubicBezTo>
                <a:cubicBezTo>
                  <a:pt x="4747568" y="2996372"/>
                  <a:pt x="4714754" y="3022569"/>
                  <a:pt x="4693523" y="3051244"/>
                </a:cubicBezTo>
                <a:cubicBezTo>
                  <a:pt x="4703726" y="3072199"/>
                  <a:pt x="4759424" y="3026979"/>
                  <a:pt x="4739848" y="3082125"/>
                </a:cubicBezTo>
                <a:cubicBezTo>
                  <a:pt x="4724958" y="3123486"/>
                  <a:pt x="4686906" y="3149129"/>
                  <a:pt x="4651060" y="3173670"/>
                </a:cubicBezTo>
                <a:cubicBezTo>
                  <a:pt x="4610252" y="3201518"/>
                  <a:pt x="4565032" y="3223852"/>
                  <a:pt x="4546556" y="3275413"/>
                </a:cubicBezTo>
                <a:cubicBezTo>
                  <a:pt x="4542697" y="3286444"/>
                  <a:pt x="4530288" y="3298024"/>
                  <a:pt x="4519261" y="3302437"/>
                </a:cubicBezTo>
                <a:cubicBezTo>
                  <a:pt x="3944081" y="4209875"/>
                  <a:pt x="2528194" y="4215939"/>
                  <a:pt x="2364961" y="4209597"/>
                </a:cubicBezTo>
                <a:cubicBezTo>
                  <a:pt x="2167260" y="4201602"/>
                  <a:pt x="1980313" y="4145627"/>
                  <a:pt x="1796951" y="4075867"/>
                </a:cubicBezTo>
                <a:cubicBezTo>
                  <a:pt x="1719469" y="4046365"/>
                  <a:pt x="1647505" y="4004453"/>
                  <a:pt x="1572227" y="3971917"/>
                </a:cubicBezTo>
                <a:cubicBezTo>
                  <a:pt x="1468277" y="3926971"/>
                  <a:pt x="1388040" y="3841219"/>
                  <a:pt x="1284364" y="3805097"/>
                </a:cubicBezTo>
                <a:cubicBezTo>
                  <a:pt x="1177655" y="3767873"/>
                  <a:pt x="1086388" y="3699767"/>
                  <a:pt x="976645" y="3670815"/>
                </a:cubicBezTo>
                <a:cubicBezTo>
                  <a:pt x="918742" y="3655375"/>
                  <a:pt x="862768" y="3627527"/>
                  <a:pt x="871866" y="3547839"/>
                </a:cubicBezTo>
                <a:cubicBezTo>
                  <a:pt x="874349" y="3525228"/>
                  <a:pt x="859184" y="3506755"/>
                  <a:pt x="835195" y="3513373"/>
                </a:cubicBezTo>
                <a:cubicBezTo>
                  <a:pt x="789424" y="3525780"/>
                  <a:pt x="768744" y="3492967"/>
                  <a:pt x="743375" y="3468427"/>
                </a:cubicBezTo>
                <a:cubicBezTo>
                  <a:pt x="698156" y="3424863"/>
                  <a:pt x="655142" y="3378540"/>
                  <a:pt x="583175" y="3371370"/>
                </a:cubicBezTo>
                <a:cubicBezTo>
                  <a:pt x="596961" y="3337178"/>
                  <a:pt x="620399" y="3342142"/>
                  <a:pt x="641906" y="3349311"/>
                </a:cubicBezTo>
                <a:cubicBezTo>
                  <a:pt x="698432" y="3368062"/>
                  <a:pt x="754405" y="3389293"/>
                  <a:pt x="810930" y="3408042"/>
                </a:cubicBezTo>
                <a:cubicBezTo>
                  <a:pt x="847878" y="3420175"/>
                  <a:pt x="884551" y="3437271"/>
                  <a:pt x="933908" y="3423758"/>
                </a:cubicBezTo>
                <a:cubicBezTo>
                  <a:pt x="891445" y="3354826"/>
                  <a:pt x="819202" y="3342418"/>
                  <a:pt x="760747" y="3321187"/>
                </a:cubicBezTo>
                <a:cubicBezTo>
                  <a:pt x="687678" y="3294441"/>
                  <a:pt x="644664" y="3243980"/>
                  <a:pt x="593101" y="3187731"/>
                </a:cubicBezTo>
                <a:cubicBezTo>
                  <a:pt x="646869" y="3174220"/>
                  <a:pt x="680233" y="3215581"/>
                  <a:pt x="722419" y="3213374"/>
                </a:cubicBezTo>
                <a:cubicBezTo>
                  <a:pt x="724627" y="3206207"/>
                  <a:pt x="728486" y="3195729"/>
                  <a:pt x="727934" y="3195451"/>
                </a:cubicBezTo>
                <a:cubicBezTo>
                  <a:pt x="659002" y="3164570"/>
                  <a:pt x="626741" y="3106666"/>
                  <a:pt x="615987" y="3036630"/>
                </a:cubicBezTo>
                <a:cubicBezTo>
                  <a:pt x="610473" y="3000510"/>
                  <a:pt x="585381" y="2989205"/>
                  <a:pt x="560564" y="2972660"/>
                </a:cubicBezTo>
                <a:cubicBezTo>
                  <a:pt x="473984" y="2913930"/>
                  <a:pt x="382441" y="2860713"/>
                  <a:pt x="311302" y="2779924"/>
                </a:cubicBezTo>
                <a:cubicBezTo>
                  <a:pt x="393471" y="2790677"/>
                  <a:pt x="459371" y="2843341"/>
                  <a:pt x="547882" y="2865952"/>
                </a:cubicBezTo>
                <a:cubicBezTo>
                  <a:pt x="477570" y="2777166"/>
                  <a:pt x="386577" y="2732222"/>
                  <a:pt x="303582" y="2678453"/>
                </a:cubicBezTo>
                <a:cubicBezTo>
                  <a:pt x="265806" y="2653913"/>
                  <a:pt x="230790" y="2622479"/>
                  <a:pt x="185016" y="2609244"/>
                </a:cubicBezTo>
                <a:cubicBezTo>
                  <a:pt x="168748" y="2604556"/>
                  <a:pt x="142002" y="2594630"/>
                  <a:pt x="154963" y="2568435"/>
                </a:cubicBezTo>
                <a:cubicBezTo>
                  <a:pt x="165990" y="2546654"/>
                  <a:pt x="187773" y="2553269"/>
                  <a:pt x="207627" y="2559612"/>
                </a:cubicBezTo>
                <a:cubicBezTo>
                  <a:pt x="255328" y="2575330"/>
                  <a:pt x="304685" y="2575604"/>
                  <a:pt x="369207" y="2575330"/>
                </a:cubicBezTo>
                <a:cubicBezTo>
                  <a:pt x="315163" y="2503363"/>
                  <a:pt x="216174" y="2524871"/>
                  <a:pt x="169852" y="2449319"/>
                </a:cubicBezTo>
                <a:cubicBezTo>
                  <a:pt x="227755" y="2436083"/>
                  <a:pt x="272424" y="2463381"/>
                  <a:pt x="319299" y="2468619"/>
                </a:cubicBezTo>
                <a:cubicBezTo>
                  <a:pt x="361761" y="2473307"/>
                  <a:pt x="372239" y="2460624"/>
                  <a:pt x="362313" y="2418988"/>
                </a:cubicBezTo>
                <a:cubicBezTo>
                  <a:pt x="346873" y="2354190"/>
                  <a:pt x="370034" y="2321102"/>
                  <a:pt x="431798" y="2338750"/>
                </a:cubicBezTo>
                <a:cubicBezTo>
                  <a:pt x="489149" y="2355293"/>
                  <a:pt x="495215" y="2331030"/>
                  <a:pt x="479775" y="2294082"/>
                </a:cubicBezTo>
                <a:cubicBezTo>
                  <a:pt x="457716" y="2240315"/>
                  <a:pt x="482807" y="2198678"/>
                  <a:pt x="499903" y="2153458"/>
                </a:cubicBezTo>
                <a:cubicBezTo>
                  <a:pt x="526099" y="2084525"/>
                  <a:pt x="515069" y="2050885"/>
                  <a:pt x="458544" y="1999599"/>
                </a:cubicBezTo>
                <a:cubicBezTo>
                  <a:pt x="426835" y="1970921"/>
                  <a:pt x="392645" y="1946658"/>
                  <a:pt x="346596" y="1921843"/>
                </a:cubicBezTo>
                <a:cubicBezTo>
                  <a:pt x="452753" y="1908331"/>
                  <a:pt x="341358" y="1862836"/>
                  <a:pt x="378857" y="1834435"/>
                </a:cubicBezTo>
                <a:cubicBezTo>
                  <a:pt x="453856" y="1822854"/>
                  <a:pt x="515069" y="1913294"/>
                  <a:pt x="617091" y="1887376"/>
                </a:cubicBezTo>
                <a:cubicBezTo>
                  <a:pt x="491080" y="1809066"/>
                  <a:pt x="351835" y="1783423"/>
                  <a:pt x="260568" y="1679198"/>
                </a:cubicBezTo>
                <a:cubicBezTo>
                  <a:pt x="281523" y="1655484"/>
                  <a:pt x="302479" y="1677543"/>
                  <a:pt x="320402" y="1668720"/>
                </a:cubicBezTo>
                <a:cubicBezTo>
                  <a:pt x="319850" y="1663205"/>
                  <a:pt x="321230" y="1654932"/>
                  <a:pt x="317920" y="1652452"/>
                </a:cubicBezTo>
                <a:cubicBezTo>
                  <a:pt x="249815" y="1595650"/>
                  <a:pt x="248711" y="1594273"/>
                  <a:pt x="321779" y="1552359"/>
                </a:cubicBezTo>
                <a:cubicBezTo>
                  <a:pt x="347424" y="1537746"/>
                  <a:pt x="345218" y="1524786"/>
                  <a:pt x="331707" y="1506313"/>
                </a:cubicBezTo>
                <a:cubicBezTo>
                  <a:pt x="322055" y="1493353"/>
                  <a:pt x="310475" y="1481772"/>
                  <a:pt x="315990" y="1453371"/>
                </a:cubicBezTo>
                <a:cubicBezTo>
                  <a:pt x="355971" y="1489769"/>
                  <a:pt x="549259" y="1477912"/>
                  <a:pt x="583450" y="1474052"/>
                </a:cubicBezTo>
                <a:cubicBezTo>
                  <a:pt x="621777" y="1469917"/>
                  <a:pt x="659553" y="1452269"/>
                  <a:pt x="699809" y="1461919"/>
                </a:cubicBezTo>
                <a:cubicBezTo>
                  <a:pt x="732070" y="1469641"/>
                  <a:pt x="881516" y="1544364"/>
                  <a:pt x="902750" y="1458612"/>
                </a:cubicBezTo>
                <a:cubicBezTo>
                  <a:pt x="903853" y="1454475"/>
                  <a:pt x="964237" y="1464127"/>
                  <a:pt x="996774" y="1468814"/>
                </a:cubicBezTo>
                <a:cubicBezTo>
                  <a:pt x="1025451" y="1472674"/>
                  <a:pt x="1057712" y="1489769"/>
                  <a:pt x="1077012" y="1455578"/>
                </a:cubicBezTo>
                <a:cubicBezTo>
                  <a:pt x="1088317" y="1435450"/>
                  <a:pt x="1041719" y="1396571"/>
                  <a:pt x="1000083" y="1393262"/>
                </a:cubicBezTo>
                <a:cubicBezTo>
                  <a:pt x="963961" y="1390229"/>
                  <a:pt x="926186" y="1385817"/>
                  <a:pt x="891720" y="1394089"/>
                </a:cubicBezTo>
                <a:cubicBezTo>
                  <a:pt x="849258" y="1404017"/>
                  <a:pt x="826372" y="1388024"/>
                  <a:pt x="814515" y="1353557"/>
                </a:cubicBezTo>
                <a:cubicBezTo>
                  <a:pt x="801280" y="1315506"/>
                  <a:pt x="775911" y="1297858"/>
                  <a:pt x="740895" y="1280211"/>
                </a:cubicBezTo>
                <a:cubicBezTo>
                  <a:pt x="655967" y="1237474"/>
                  <a:pt x="574352" y="1188118"/>
                  <a:pt x="481154" y="1163301"/>
                </a:cubicBezTo>
                <a:cubicBezTo>
                  <a:pt x="462679" y="1158337"/>
                  <a:pt x="442276" y="1151719"/>
                  <a:pt x="433728" y="1118909"/>
                </a:cubicBezTo>
                <a:cubicBezTo>
                  <a:pt x="686023" y="1167987"/>
                  <a:pt x="915984" y="1295929"/>
                  <a:pt x="1176276" y="1288484"/>
                </a:cubicBezTo>
                <a:cubicBezTo>
                  <a:pt x="1105137" y="1247950"/>
                  <a:pt x="1022694" y="1245745"/>
                  <a:pt x="946867" y="1217344"/>
                </a:cubicBezTo>
                <a:cubicBezTo>
                  <a:pt x="1000635" y="1196113"/>
                  <a:pt x="1051094" y="1218172"/>
                  <a:pt x="1102104" y="1230304"/>
                </a:cubicBezTo>
                <a:cubicBezTo>
                  <a:pt x="1144843" y="1240230"/>
                  <a:pt x="1183446" y="1241885"/>
                  <a:pt x="1188133" y="1182603"/>
                </a:cubicBezTo>
                <a:cubicBezTo>
                  <a:pt x="1186478" y="1178742"/>
                  <a:pt x="1186754" y="1173780"/>
                  <a:pt x="1187030" y="1169092"/>
                </a:cubicBezTo>
                <a:cubicBezTo>
                  <a:pt x="1172690" y="1144552"/>
                  <a:pt x="1150358" y="1131868"/>
                  <a:pt x="1123887" y="1124698"/>
                </a:cubicBezTo>
                <a:cubicBezTo>
                  <a:pt x="1107894" y="1120286"/>
                  <a:pt x="1086663" y="1113668"/>
                  <a:pt x="1086938" y="1096023"/>
                </a:cubicBezTo>
                <a:cubicBezTo>
                  <a:pt x="1087765" y="1030674"/>
                  <a:pt x="1036756" y="1011647"/>
                  <a:pt x="985744" y="992622"/>
                </a:cubicBezTo>
                <a:cubicBezTo>
                  <a:pt x="1014145" y="960086"/>
                  <a:pt x="1036479" y="984074"/>
                  <a:pt x="1057987" y="981594"/>
                </a:cubicBezTo>
                <a:cubicBezTo>
                  <a:pt x="1072049" y="979939"/>
                  <a:pt x="1084733" y="976906"/>
                  <a:pt x="1084733" y="960086"/>
                </a:cubicBezTo>
                <a:cubicBezTo>
                  <a:pt x="1085008" y="946023"/>
                  <a:pt x="1078390" y="930030"/>
                  <a:pt x="1064605" y="929756"/>
                </a:cubicBezTo>
                <a:cubicBezTo>
                  <a:pt x="978300" y="927273"/>
                  <a:pt x="930599" y="836833"/>
                  <a:pt x="840985" y="836558"/>
                </a:cubicBezTo>
                <a:cubicBezTo>
                  <a:pt x="787493" y="836558"/>
                  <a:pt x="868834" y="785547"/>
                  <a:pt x="823615" y="764315"/>
                </a:cubicBezTo>
                <a:cubicBezTo>
                  <a:pt x="813687" y="759628"/>
                  <a:pt x="849533" y="752460"/>
                  <a:pt x="865526" y="753562"/>
                </a:cubicBezTo>
                <a:cubicBezTo>
                  <a:pt x="881242" y="754665"/>
                  <a:pt x="895304" y="768175"/>
                  <a:pt x="914331" y="758525"/>
                </a:cubicBezTo>
                <a:cubicBezTo>
                  <a:pt x="924808" y="724059"/>
                  <a:pt x="897787" y="711375"/>
                  <a:pt x="875452" y="701724"/>
                </a:cubicBezTo>
                <a:cubicBezTo>
                  <a:pt x="823889" y="679390"/>
                  <a:pt x="773706" y="652369"/>
                  <a:pt x="717181" y="644371"/>
                </a:cubicBezTo>
                <a:cubicBezTo>
                  <a:pt x="697053" y="641614"/>
                  <a:pt x="746133" y="604666"/>
                  <a:pt x="755783" y="591707"/>
                </a:cubicBezTo>
                <a:cubicBezTo>
                  <a:pt x="528304" y="455496"/>
                  <a:pt x="254778" y="462388"/>
                  <a:pt x="0" y="352370"/>
                </a:cubicBezTo>
                <a:cubicBezTo>
                  <a:pt x="56250" y="330864"/>
                  <a:pt x="97610" y="346580"/>
                  <a:pt x="135937" y="349889"/>
                </a:cubicBezTo>
                <a:cubicBezTo>
                  <a:pt x="231615" y="358160"/>
                  <a:pt x="326193" y="375256"/>
                  <a:pt x="421595" y="385458"/>
                </a:cubicBezTo>
                <a:cubicBezTo>
                  <a:pt x="468469" y="390421"/>
                  <a:pt x="512035" y="409172"/>
                  <a:pt x="564424" y="379393"/>
                </a:cubicBezTo>
                <a:cubicBezTo>
                  <a:pt x="599443" y="359540"/>
                  <a:pt x="655418" y="381046"/>
                  <a:pt x="698432" y="398694"/>
                </a:cubicBezTo>
                <a:cubicBezTo>
                  <a:pt x="734000" y="413307"/>
                  <a:pt x="767916" y="417167"/>
                  <a:pt x="815067" y="398694"/>
                </a:cubicBezTo>
                <a:cubicBezTo>
                  <a:pt x="772328" y="387389"/>
                  <a:pt x="739515" y="377463"/>
                  <a:pt x="705876" y="370568"/>
                </a:cubicBezTo>
                <a:cubicBezTo>
                  <a:pt x="679130" y="365055"/>
                  <a:pt x="742825" y="342719"/>
                  <a:pt x="775360" y="345477"/>
                </a:cubicBezTo>
                <a:cubicBezTo>
                  <a:pt x="820857" y="349337"/>
                  <a:pt x="795214" y="335000"/>
                  <a:pt x="787493" y="315146"/>
                </a:cubicBezTo>
                <a:cubicBezTo>
                  <a:pt x="779221" y="293915"/>
                  <a:pt x="803761" y="287298"/>
                  <a:pt x="819202" y="291709"/>
                </a:cubicBezTo>
                <a:cubicBezTo>
                  <a:pt x="878484" y="309081"/>
                  <a:pt x="937491" y="278474"/>
                  <a:pt x="998705" y="303291"/>
                </a:cubicBezTo>
                <a:cubicBezTo>
                  <a:pt x="983263" y="242077"/>
                  <a:pt x="949899" y="215331"/>
                  <a:pt x="880139" y="206783"/>
                </a:cubicBezTo>
                <a:cubicBezTo>
                  <a:pt x="853944" y="203475"/>
                  <a:pt x="826647" y="208438"/>
                  <a:pt x="804037" y="190790"/>
                </a:cubicBezTo>
                <a:cubicBezTo>
                  <a:pt x="791076" y="180590"/>
                  <a:pt x="776463" y="168457"/>
                  <a:pt x="786666" y="149707"/>
                </a:cubicBezTo>
                <a:cubicBezTo>
                  <a:pt x="793834" y="136471"/>
                  <a:pt x="809276" y="136471"/>
                  <a:pt x="821960" y="140884"/>
                </a:cubicBezTo>
                <a:cubicBezTo>
                  <a:pt x="878761" y="160461"/>
                  <a:pt x="938043" y="167630"/>
                  <a:pt x="997325" y="174800"/>
                </a:cubicBezTo>
                <a:cubicBezTo>
                  <a:pt x="1006426" y="175902"/>
                  <a:pt x="1016626" y="179487"/>
                  <a:pt x="1026829" y="161287"/>
                </a:cubicBezTo>
                <a:cubicBezTo>
                  <a:pt x="915984" y="131783"/>
                  <a:pt x="810655" y="89872"/>
                  <a:pt x="696777" y="73604"/>
                </a:cubicBezTo>
                <a:cubicBezTo>
                  <a:pt x="698432" y="65884"/>
                  <a:pt x="700086" y="58164"/>
                  <a:pt x="701741" y="50444"/>
                </a:cubicBezTo>
                <a:cubicBezTo>
                  <a:pt x="790801" y="61471"/>
                  <a:pt x="879864" y="72501"/>
                  <a:pt x="992362" y="86289"/>
                </a:cubicBezTo>
                <a:cubicBezTo>
                  <a:pt x="923153" y="42446"/>
                  <a:pt x="857805" y="57060"/>
                  <a:pt x="806519" y="18183"/>
                </a:cubicBezTo>
                <a:cubicBezTo>
                  <a:pt x="816170" y="3431"/>
                  <a:pt x="827820" y="-292"/>
                  <a:pt x="839883" y="18"/>
                </a:cubicBezTo>
                <a:close/>
              </a:path>
            </a:pathLst>
          </a:custGeom>
        </p:spPr>
      </p:pic>
    </p:spTree>
    <p:extLst>
      <p:ext uri="{BB962C8B-B14F-4D97-AF65-F5344CB8AC3E}">
        <p14:creationId xmlns:p14="http://schemas.microsoft.com/office/powerpoint/2010/main" val="42924169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EFE6CFD5-509D-42EE-82A6-1E376C3650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EE1CE7D2-1018-4F4B-9D15-528E432322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a:stretch/>
        </p:blipFill>
        <p:spPr>
          <a:xfrm>
            <a:off x="20" y="-1"/>
            <a:ext cx="6712150" cy="2829261"/>
          </a:xfrm>
          <a:prstGeom prst="rect">
            <a:avLst/>
          </a:prstGeom>
        </p:spPr>
      </p:pic>
      <p:pic>
        <p:nvPicPr>
          <p:cNvPr id="7" name="Picture 6" descr="A picture containing indoor, walkway&#10;&#10;Description automatically generated">
            <a:extLst>
              <a:ext uri="{FF2B5EF4-FFF2-40B4-BE49-F238E27FC236}">
                <a16:creationId xmlns:a16="http://schemas.microsoft.com/office/drawing/2014/main" id="{20EED414-AA59-441D-A4A3-191ADEBB29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20" y="2829260"/>
            <a:ext cx="6712150" cy="4028734"/>
          </a:xfrm>
          <a:prstGeom prst="rect">
            <a:avLst/>
          </a:prstGeom>
        </p:spPr>
      </p:pic>
      <p:sp>
        <p:nvSpPr>
          <p:cNvPr id="25" name="Rectangle 20">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1C7A8B8-9C51-462F-BE85-C37611FBA9D4}"/>
              </a:ext>
            </a:extLst>
          </p:cNvPr>
          <p:cNvSpPr>
            <a:spLocks noGrp="1"/>
          </p:cNvSpPr>
          <p:nvPr>
            <p:ph type="title"/>
          </p:nvPr>
        </p:nvSpPr>
        <p:spPr>
          <a:xfrm>
            <a:off x="6712170" y="910431"/>
            <a:ext cx="4292162" cy="1466455"/>
          </a:xfrm>
        </p:spPr>
        <p:txBody>
          <a:bodyPr anchor="b">
            <a:normAutofit/>
          </a:bodyPr>
          <a:lstStyle/>
          <a:p>
            <a:r>
              <a:rPr lang="en-US">
                <a:solidFill>
                  <a:schemeClr val="bg1"/>
                </a:solidFill>
              </a:rPr>
              <a:t>A little about our new Church</a:t>
            </a:r>
          </a:p>
        </p:txBody>
      </p:sp>
      <p:cxnSp>
        <p:nvCxnSpPr>
          <p:cNvPr id="23" name="Straight Connector 22">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59DBDF-E725-4BBB-B719-B0C7C8296D0B}"/>
              </a:ext>
            </a:extLst>
          </p:cNvPr>
          <p:cNvSpPr>
            <a:spLocks noGrp="1"/>
          </p:cNvSpPr>
          <p:nvPr>
            <p:ph idx="1"/>
          </p:nvPr>
        </p:nvSpPr>
        <p:spPr>
          <a:xfrm>
            <a:off x="6712170" y="2492080"/>
            <a:ext cx="4292162" cy="3015849"/>
          </a:xfrm>
        </p:spPr>
        <p:txBody>
          <a:bodyPr>
            <a:normAutofit/>
          </a:bodyPr>
          <a:lstStyle/>
          <a:p>
            <a:r>
              <a:rPr lang="en-US" sz="2000">
                <a:solidFill>
                  <a:schemeClr val="bg1"/>
                </a:solidFill>
              </a:rPr>
              <a:t>The Church is 256 feet long.</a:t>
            </a:r>
          </a:p>
          <a:p>
            <a:r>
              <a:rPr lang="en-US" sz="2000">
                <a:solidFill>
                  <a:schemeClr val="bg1"/>
                </a:solidFill>
              </a:rPr>
              <a:t>It is 94 feet wide at the transept and 54 feet wide at the nave.</a:t>
            </a:r>
          </a:p>
          <a:p>
            <a:r>
              <a:rPr lang="en-US" sz="2000">
                <a:solidFill>
                  <a:schemeClr val="bg1"/>
                </a:solidFill>
              </a:rPr>
              <a:t>The steeple is 111 feet high and can be seen from Route 50.</a:t>
            </a:r>
          </a:p>
          <a:p>
            <a:r>
              <a:rPr lang="en-US" sz="2000">
                <a:solidFill>
                  <a:schemeClr val="bg1"/>
                </a:solidFill>
              </a:rPr>
              <a:t>There is seating for approximately 1150 people on brand new pews!</a:t>
            </a:r>
          </a:p>
          <a:p>
            <a:endParaRPr lang="en-US" sz="2000">
              <a:solidFill>
                <a:schemeClr val="bg1"/>
              </a:solidFill>
            </a:endParaRPr>
          </a:p>
        </p:txBody>
      </p:sp>
    </p:spTree>
    <p:extLst>
      <p:ext uri="{BB962C8B-B14F-4D97-AF65-F5344CB8AC3E}">
        <p14:creationId xmlns:p14="http://schemas.microsoft.com/office/powerpoint/2010/main" val="36531814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light)</a:t>
            </a:r>
          </a:p>
        </p:txBody>
      </p:sp>
      <p:graphicFrame>
        <p:nvGraphicFramePr>
          <p:cNvPr id="5" name="Content Placeholder 4">
            <a:extLst>
              <a:ext uri="{FF2B5EF4-FFF2-40B4-BE49-F238E27FC236}">
                <a16:creationId xmlns:a16="http://schemas.microsoft.com/office/drawing/2014/main" id="{84323314-A874-AC47-B298-57E4C6500615}"/>
              </a:ext>
            </a:extLst>
          </p:cNvPr>
          <p:cNvGraphicFramePr>
            <a:graphicFrameLocks noGrp="1"/>
          </p:cNvGraphicFramePr>
          <p:nvPr>
            <p:ph idx="1"/>
            <p:extLst>
              <p:ext uri="{D42A27DB-BD31-4B8C-83A1-F6EECF244321}">
                <p14:modId xmlns:p14="http://schemas.microsoft.com/office/powerpoint/2010/main" val="979708919"/>
              </p:ext>
            </p:extLst>
          </p:nvPr>
        </p:nvGraphicFramePr>
        <p:xfrm>
          <a:off x="4038600" y="1827936"/>
          <a:ext cx="7513319" cy="3198741"/>
        </p:xfrm>
        <a:graphic>
          <a:graphicData uri="http://schemas.openxmlformats.org/drawingml/2006/table">
            <a:tbl>
              <a:tblPr firstRow="1" bandRow="1">
                <a:tableStyleId>{8EC20E35-A176-4012-BC5E-935CFFF8708E}</a:tableStyleId>
              </a:tblPr>
              <a:tblGrid>
                <a:gridCol w="3276600">
                  <a:extLst>
                    <a:ext uri="{9D8B030D-6E8A-4147-A177-3AD203B41FA5}">
                      <a16:colId xmlns:a16="http://schemas.microsoft.com/office/drawing/2014/main" val="1459816850"/>
                    </a:ext>
                  </a:extLst>
                </a:gridCol>
                <a:gridCol w="2901198">
                  <a:extLst>
                    <a:ext uri="{9D8B030D-6E8A-4147-A177-3AD203B41FA5}">
                      <a16:colId xmlns:a16="http://schemas.microsoft.com/office/drawing/2014/main" val="2393162266"/>
                    </a:ext>
                  </a:extLst>
                </a:gridCol>
                <a:gridCol w="1335521">
                  <a:extLst>
                    <a:ext uri="{9D8B030D-6E8A-4147-A177-3AD203B41FA5}">
                      <a16:colId xmlns:a16="http://schemas.microsoft.com/office/drawing/2014/main" val="3521693202"/>
                    </a:ext>
                  </a:extLst>
                </a:gridCol>
              </a:tblGrid>
              <a:tr h="1066247">
                <a:tc>
                  <a:txBody>
                    <a:bodyPr/>
                    <a:lstStyle/>
                    <a:p>
                      <a:pPr algn="l" fontAlgn="b"/>
                      <a:r>
                        <a:rPr lang="en-US" sz="3100" u="none" strike="noStrike">
                          <a:effectLst/>
                        </a:rPr>
                        <a:t>The Light</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a:effectLst/>
                        </a:rPr>
                        <a:t>Asking Donation</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ctr" fontAlgn="b"/>
                      <a:r>
                        <a:rPr lang="en-US" sz="3100" u="none" strike="noStrike" dirty="0">
                          <a:effectLst/>
                        </a:rPr>
                        <a:t>Needed</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788815129"/>
                  </a:ext>
                </a:extLst>
              </a:tr>
              <a:tr h="1066247">
                <a:tc>
                  <a:txBody>
                    <a:bodyPr/>
                    <a:lstStyle/>
                    <a:p>
                      <a:pPr algn="l" fontAlgn="b"/>
                      <a:r>
                        <a:rPr lang="en-US" sz="3100" u="none" strike="noStrike">
                          <a:effectLst/>
                        </a:rPr>
                        <a:t>Chandelier</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20</a:t>
                      </a:r>
                      <a:endParaRPr lang="en-US" sz="3100" b="0" i="0" u="none" strike="noStrike" dirty="0">
                        <a:solidFill>
                          <a:srgbClr val="000000"/>
                        </a:solidFill>
                        <a:effectLst/>
                        <a:latin typeface="Calibri" panose="020F0502020204030204" pitchFamily="34" charset="0"/>
                      </a:endParaRPr>
                    </a:p>
                  </a:txBody>
                  <a:tcPr marL="26630" marR="26630" marT="26630" marB="0" anchor="b"/>
                </a:tc>
                <a:extLst>
                  <a:ext uri="{0D108BD9-81ED-4DB2-BD59-A6C34878D82A}">
                    <a16:rowId xmlns:a16="http://schemas.microsoft.com/office/drawing/2014/main" val="1011516257"/>
                  </a:ext>
                </a:extLst>
              </a:tr>
              <a:tr h="1066247">
                <a:tc>
                  <a:txBody>
                    <a:bodyPr/>
                    <a:lstStyle/>
                    <a:p>
                      <a:pPr algn="l" fontAlgn="b"/>
                      <a:r>
                        <a:rPr lang="en-US" sz="3100" u="none" strike="noStrike">
                          <a:effectLst/>
                        </a:rPr>
                        <a:t>Consecration Wall Candles </a:t>
                      </a:r>
                      <a:endParaRPr lang="en-US" sz="3100" b="0" i="0" u="none" strike="noStrike">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u="none" strike="noStrike" dirty="0">
                          <a:effectLst/>
                        </a:rPr>
                        <a:t> $2,000 </a:t>
                      </a:r>
                      <a:endParaRPr lang="en-US" sz="3100" b="0" i="0" u="none" strike="noStrike" dirty="0">
                        <a:solidFill>
                          <a:srgbClr val="000000"/>
                        </a:solidFill>
                        <a:effectLst/>
                        <a:latin typeface="Calibri" panose="020F0502020204030204" pitchFamily="34" charset="0"/>
                      </a:endParaRPr>
                    </a:p>
                  </a:txBody>
                  <a:tcPr marL="26630" marR="26630" marT="26630" marB="0" anchor="b"/>
                </a:tc>
                <a:tc>
                  <a:txBody>
                    <a:bodyPr/>
                    <a:lstStyle/>
                    <a:p>
                      <a:pPr algn="r" fontAlgn="b"/>
                      <a:r>
                        <a:rPr lang="en-US" sz="3100" b="0" i="0" u="none" strike="noStrike" dirty="0">
                          <a:solidFill>
                            <a:srgbClr val="000000"/>
                          </a:solidFill>
                          <a:effectLst/>
                          <a:latin typeface="Calibri" panose="020F0502020204030204" pitchFamily="34" charset="0"/>
                        </a:rPr>
                        <a:t>9</a:t>
                      </a:r>
                    </a:p>
                  </a:txBody>
                  <a:tcPr marL="26630" marR="26630" marT="26630" marB="0" anchor="b"/>
                </a:tc>
                <a:extLst>
                  <a:ext uri="{0D108BD9-81ED-4DB2-BD59-A6C34878D82A}">
                    <a16:rowId xmlns:a16="http://schemas.microsoft.com/office/drawing/2014/main" val="256790261"/>
                  </a:ext>
                </a:extLst>
              </a:tr>
            </a:tbl>
          </a:graphicData>
        </a:graphic>
      </p:graphicFrame>
    </p:spTree>
    <p:extLst>
      <p:ext uri="{BB962C8B-B14F-4D97-AF65-F5344CB8AC3E}">
        <p14:creationId xmlns:p14="http://schemas.microsoft.com/office/powerpoint/2010/main" val="3913006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Prayer</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Church Pews | Donor Book</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58748"/>
      </p:ext>
    </p:extLst>
  </p:cSld>
  <p:clrMapOvr>
    <a:overrideClrMapping bg1="lt1" tx1="dk1" bg2="lt2" tx2="dk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924E346-878E-1E40-B4D5-70A3FC1C3A79}"/>
              </a:ext>
            </a:extLst>
          </p:cNvPr>
          <p:cNvSpPr>
            <a:spLocks noGrp="1"/>
          </p:cNvSpPr>
          <p:nvPr>
            <p:ph type="title"/>
          </p:nvPr>
        </p:nvSpPr>
        <p:spPr>
          <a:xfrm>
            <a:off x="457201" y="412454"/>
            <a:ext cx="2381250" cy="2101850"/>
          </a:xfrm>
        </p:spPr>
        <p:txBody>
          <a:bodyPr vert="horz" lIns="91440" tIns="45720" rIns="91440" bIns="45720" rtlCol="0" anchor="ctr">
            <a:normAutofit/>
          </a:bodyPr>
          <a:lstStyle/>
          <a:p>
            <a:r>
              <a:rPr lang="en-US" sz="2800" kern="1200">
                <a:solidFill>
                  <a:schemeClr val="tx1"/>
                </a:solidFill>
                <a:latin typeface="+mj-lt"/>
                <a:ea typeface="+mj-ea"/>
                <a:cs typeface="+mj-cs"/>
              </a:rPr>
              <a:t>The Pews</a:t>
            </a:r>
          </a:p>
        </p:txBody>
      </p:sp>
      <p:sp>
        <p:nvSpPr>
          <p:cNvPr id="35" name="Rectangle 30">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2577B81C-A2DC-4D4C-95C1-6DF2155D424D}"/>
              </a:ext>
            </a:extLst>
          </p:cNvPr>
          <p:cNvSpPr>
            <a:spLocks noGrp="1"/>
          </p:cNvSpPr>
          <p:nvPr>
            <p:ph type="body" sz="half" idx="2"/>
          </p:nvPr>
        </p:nvSpPr>
        <p:spPr>
          <a:xfrm>
            <a:off x="3157538" y="412454"/>
            <a:ext cx="3243262" cy="2101850"/>
          </a:xfrm>
        </p:spPr>
        <p:txBody>
          <a:bodyPr vert="horz" lIns="91440" tIns="45720" rIns="91440" bIns="45720" rtlCol="0" anchor="ctr">
            <a:normAutofit/>
          </a:bodyPr>
          <a:lstStyle/>
          <a:p>
            <a:r>
              <a:rPr lang="en-US" sz="1700" dirty="0"/>
              <a:t>Our pews were newly built for Corpus Christi and each is faced with beautiful woodwork at the end piece.  The kneelers match the beautiful blue of the ceiling above.</a:t>
            </a:r>
          </a:p>
        </p:txBody>
      </p:sp>
      <p:pic>
        <p:nvPicPr>
          <p:cNvPr id="9" name="Picture Placeholder 8">
            <a:extLst>
              <a:ext uri="{FF2B5EF4-FFF2-40B4-BE49-F238E27FC236}">
                <a16:creationId xmlns:a16="http://schemas.microsoft.com/office/drawing/2014/main" id="{77683E74-C086-484E-B263-17217378527D}"/>
              </a:ext>
            </a:extLst>
          </p:cNvPr>
          <p:cNvPicPr>
            <a:picLocks noGrp="1" noChangeAspect="1"/>
          </p:cNvPicPr>
          <p:nvPr>
            <p:ph type="pic" idx="1"/>
          </p:nvPr>
        </p:nvPicPr>
        <p:blipFill rotWithShape="1">
          <a:blip r:embed="rId2" cstate="print">
            <a:extLst>
              <a:ext uri="{28A0092B-C50C-407E-A947-70E740481C1C}">
                <a14:useLocalDpi xmlns:a14="http://schemas.microsoft.com/office/drawing/2010/main"/>
              </a:ext>
            </a:extLst>
          </a:blip>
          <a:srcRect/>
          <a:stretch/>
        </p:blipFill>
        <p:spPr>
          <a:xfrm>
            <a:off x="20" y="2959630"/>
            <a:ext cx="6400781" cy="3898370"/>
          </a:xfrm>
          <a:prstGeom prst="rect">
            <a:avLst/>
          </a:prstGeom>
        </p:spPr>
      </p:pic>
      <p:pic>
        <p:nvPicPr>
          <p:cNvPr id="11" name="Picture 10">
            <a:extLst>
              <a:ext uri="{FF2B5EF4-FFF2-40B4-BE49-F238E27FC236}">
                <a16:creationId xmlns:a16="http://schemas.microsoft.com/office/drawing/2014/main" id="{85C20FD1-A684-5848-B9D5-D65E5F8B7F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91299" y="1"/>
            <a:ext cx="5600701" cy="6857999"/>
          </a:xfrm>
          <a:prstGeom prst="rect">
            <a:avLst/>
          </a:prstGeom>
        </p:spPr>
      </p:pic>
    </p:spTree>
    <p:extLst>
      <p:ext uri="{BB962C8B-B14F-4D97-AF65-F5344CB8AC3E}">
        <p14:creationId xmlns:p14="http://schemas.microsoft.com/office/powerpoint/2010/main" val="23431554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9800-F014-4E4C-A1E2-557985B2C573}"/>
              </a:ext>
            </a:extLst>
          </p:cNvPr>
          <p:cNvSpPr>
            <a:spLocks noGrp="1"/>
          </p:cNvSpPr>
          <p:nvPr>
            <p:ph type="title"/>
          </p:nvPr>
        </p:nvSpPr>
        <p:spPr>
          <a:xfrm>
            <a:off x="7888098" y="534027"/>
            <a:ext cx="3721608" cy="1106424"/>
          </a:xfrm>
          <a:ln>
            <a:noFill/>
          </a:ln>
        </p:spPr>
        <p:txBody>
          <a:bodyPr anchor="b">
            <a:normAutofit/>
          </a:bodyPr>
          <a:lstStyle/>
          <a:p>
            <a:r>
              <a:rPr lang="en-US" sz="2800" dirty="0"/>
              <a:t>Donor Book</a:t>
            </a:r>
          </a:p>
        </p:txBody>
      </p:sp>
      <p:sp>
        <p:nvSpPr>
          <p:cNvPr id="3" name="Content Placeholder 2">
            <a:extLst>
              <a:ext uri="{FF2B5EF4-FFF2-40B4-BE49-F238E27FC236}">
                <a16:creationId xmlns:a16="http://schemas.microsoft.com/office/drawing/2014/main" id="{9AF49FDB-1276-4116-BB57-AC20BC270233}"/>
              </a:ext>
            </a:extLst>
          </p:cNvPr>
          <p:cNvSpPr>
            <a:spLocks noGrp="1"/>
          </p:cNvSpPr>
          <p:nvPr>
            <p:ph idx="1"/>
          </p:nvPr>
        </p:nvSpPr>
        <p:spPr>
          <a:xfrm>
            <a:off x="7888098" y="1787182"/>
            <a:ext cx="3971107" cy="3502152"/>
          </a:xfrm>
        </p:spPr>
        <p:txBody>
          <a:bodyPr>
            <a:normAutofit lnSpcReduction="10000"/>
          </a:bodyPr>
          <a:lstStyle/>
          <a:p>
            <a:r>
              <a:rPr lang="en-US" sz="2000" dirty="0"/>
              <a:t>Our plan for recognition is        two-fold</a:t>
            </a:r>
          </a:p>
          <a:p>
            <a:pPr lvl="1"/>
            <a:r>
              <a:rPr lang="en-US" sz="2000" dirty="0"/>
              <a:t>The donor book is at the entrance of the church listing all those who have contributed thus far to the Capital Campaign</a:t>
            </a:r>
          </a:p>
          <a:p>
            <a:pPr lvl="1"/>
            <a:r>
              <a:rPr lang="en-US" sz="2000" dirty="0"/>
              <a:t>The book also recognizes those who have memorialized </a:t>
            </a:r>
            <a:r>
              <a:rPr lang="en-US" sz="2000"/>
              <a:t>church furnishings</a:t>
            </a:r>
            <a:endParaRPr lang="en-US" sz="2000" dirty="0"/>
          </a:p>
          <a:p>
            <a:pPr lvl="1"/>
            <a:r>
              <a:rPr lang="en-US" sz="2000" dirty="0"/>
              <a:t>New donors will be added annually</a:t>
            </a:r>
          </a:p>
          <a:p>
            <a:pPr lvl="1"/>
            <a:endParaRPr lang="en-US" sz="2000" dirty="0"/>
          </a:p>
        </p:txBody>
      </p:sp>
      <p:pic>
        <p:nvPicPr>
          <p:cNvPr id="4" name="Content Placeholder 7" descr="A picture containing calendar&#10;&#10;Description automatically generated">
            <a:extLst>
              <a:ext uri="{FF2B5EF4-FFF2-40B4-BE49-F238E27FC236}">
                <a16:creationId xmlns:a16="http://schemas.microsoft.com/office/drawing/2014/main" id="{9F65D54E-C64D-4E59-853D-28FDB12609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076872" y="1398647"/>
            <a:ext cx="4019128" cy="4060705"/>
          </a:xfrm>
          <a:prstGeom prst="rect">
            <a:avLst/>
          </a:prstGeom>
        </p:spPr>
      </p:pic>
    </p:spTree>
    <p:extLst>
      <p:ext uri="{BB962C8B-B14F-4D97-AF65-F5344CB8AC3E}">
        <p14:creationId xmlns:p14="http://schemas.microsoft.com/office/powerpoint/2010/main" val="3800265365"/>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59">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47CCC2-A987-E54C-896A-8478636D28CF}"/>
              </a:ext>
            </a:extLst>
          </p:cNvPr>
          <p:cNvSpPr>
            <a:spLocks noGrp="1"/>
          </p:cNvSpPr>
          <p:nvPr>
            <p:ph type="title"/>
          </p:nvPr>
        </p:nvSpPr>
        <p:spPr>
          <a:xfrm>
            <a:off x="640080" y="20743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dirty="0">
                <a:solidFill>
                  <a:srgbClr val="FFFFFF"/>
                </a:solidFill>
                <a:latin typeface="+mj-lt"/>
                <a:ea typeface="+mj-ea"/>
                <a:cs typeface="+mj-cs"/>
              </a:rPr>
              <a:t>Asking Donation</a:t>
            </a:r>
            <a:br>
              <a:rPr lang="en-US" sz="2600" kern="1200" dirty="0">
                <a:solidFill>
                  <a:srgbClr val="FFFFFF"/>
                </a:solidFill>
                <a:latin typeface="+mj-lt"/>
                <a:ea typeface="+mj-ea"/>
                <a:cs typeface="+mj-cs"/>
              </a:rPr>
            </a:br>
            <a:r>
              <a:rPr lang="en-US" sz="2600" i="1" kern="1200" dirty="0">
                <a:solidFill>
                  <a:srgbClr val="FFFFFF"/>
                </a:solidFill>
                <a:latin typeface="+mj-lt"/>
                <a:ea typeface="+mj-ea"/>
                <a:cs typeface="+mj-cs"/>
              </a:rPr>
              <a:t>(the </a:t>
            </a:r>
            <a:r>
              <a:rPr lang="en-US" sz="2600" i="1" kern="1200">
                <a:solidFill>
                  <a:srgbClr val="FFFFFF"/>
                </a:solidFill>
                <a:latin typeface="+mj-lt"/>
                <a:ea typeface="+mj-ea"/>
                <a:cs typeface="+mj-cs"/>
              </a:rPr>
              <a:t>prayer</a:t>
            </a:r>
            <a:r>
              <a:rPr lang="en-US" sz="2600" i="1" kern="1200" dirty="0">
                <a:solidFill>
                  <a:srgbClr val="FFFFFF"/>
                </a:solidFill>
                <a:latin typeface="+mj-lt"/>
                <a:ea typeface="+mj-ea"/>
                <a:cs typeface="+mj-cs"/>
              </a:rPr>
              <a:t>)</a:t>
            </a:r>
          </a:p>
        </p:txBody>
      </p:sp>
      <p:graphicFrame>
        <p:nvGraphicFramePr>
          <p:cNvPr id="6" name="Content Placeholder 5">
            <a:extLst>
              <a:ext uri="{FF2B5EF4-FFF2-40B4-BE49-F238E27FC236}">
                <a16:creationId xmlns:a16="http://schemas.microsoft.com/office/drawing/2014/main" id="{CAF55465-614C-034D-B777-B0C886EADE3B}"/>
              </a:ext>
            </a:extLst>
          </p:cNvPr>
          <p:cNvGraphicFramePr>
            <a:graphicFrameLocks noGrp="1"/>
          </p:cNvGraphicFramePr>
          <p:nvPr>
            <p:ph idx="1"/>
            <p:extLst>
              <p:ext uri="{D42A27DB-BD31-4B8C-83A1-F6EECF244321}">
                <p14:modId xmlns:p14="http://schemas.microsoft.com/office/powerpoint/2010/main" val="636011241"/>
              </p:ext>
            </p:extLst>
          </p:nvPr>
        </p:nvGraphicFramePr>
        <p:xfrm>
          <a:off x="4038600" y="2108776"/>
          <a:ext cx="7513319" cy="2935893"/>
        </p:xfrm>
        <a:graphic>
          <a:graphicData uri="http://schemas.openxmlformats.org/drawingml/2006/table">
            <a:tbl>
              <a:tblPr firstRow="1" bandRow="1">
                <a:tableStyleId>{8EC20E35-A176-4012-BC5E-935CFFF8708E}</a:tableStyleId>
              </a:tblPr>
              <a:tblGrid>
                <a:gridCol w="3366052">
                  <a:extLst>
                    <a:ext uri="{9D8B030D-6E8A-4147-A177-3AD203B41FA5}">
                      <a16:colId xmlns:a16="http://schemas.microsoft.com/office/drawing/2014/main" val="2779330836"/>
                    </a:ext>
                  </a:extLst>
                </a:gridCol>
                <a:gridCol w="2653748">
                  <a:extLst>
                    <a:ext uri="{9D8B030D-6E8A-4147-A177-3AD203B41FA5}">
                      <a16:colId xmlns:a16="http://schemas.microsoft.com/office/drawing/2014/main" val="3030529211"/>
                    </a:ext>
                  </a:extLst>
                </a:gridCol>
                <a:gridCol w="1493519">
                  <a:extLst>
                    <a:ext uri="{9D8B030D-6E8A-4147-A177-3AD203B41FA5}">
                      <a16:colId xmlns:a16="http://schemas.microsoft.com/office/drawing/2014/main" val="1898746423"/>
                    </a:ext>
                  </a:extLst>
                </a:gridCol>
              </a:tblGrid>
              <a:tr h="978631">
                <a:tc>
                  <a:txBody>
                    <a:bodyPr/>
                    <a:lstStyle/>
                    <a:p>
                      <a:pPr algn="l" fontAlgn="b"/>
                      <a:r>
                        <a:rPr lang="en-US" sz="2800" u="none" strike="noStrike">
                          <a:effectLst/>
                        </a:rPr>
                        <a:t>The Prayer</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Asking Donation</a:t>
                      </a:r>
                      <a:endParaRPr lang="en-US" sz="2800" b="0" i="0" u="none" strike="noStrike">
                        <a:solidFill>
                          <a:srgbClr val="000000"/>
                        </a:solidFill>
                        <a:effectLst/>
                        <a:latin typeface="Calibri" panose="020F0502020204030204" pitchFamily="34" charset="0"/>
                      </a:endParaRPr>
                    </a:p>
                  </a:txBody>
                  <a:tcPr marL="24441" marR="24441" marT="24441" marB="0" anchor="b"/>
                </a:tc>
                <a:tc>
                  <a:txBody>
                    <a:bodyPr/>
                    <a:lstStyle/>
                    <a:p>
                      <a:pPr algn="ctr" fontAlgn="b"/>
                      <a:r>
                        <a:rPr lang="en-US" sz="2800" u="none" strike="noStrike">
                          <a:effectLst/>
                        </a:rPr>
                        <a:t>Needed</a:t>
                      </a:r>
                      <a:endParaRPr lang="en-US" sz="2800" b="0" i="0" u="none" strike="noStrike">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3766998929"/>
                  </a:ext>
                </a:extLst>
              </a:tr>
              <a:tr h="978631">
                <a:tc>
                  <a:txBody>
                    <a:bodyPr/>
                    <a:lstStyle/>
                    <a:p>
                      <a:pPr algn="l" fontAlgn="b"/>
                      <a:r>
                        <a:rPr lang="en-US" sz="2800" u="none" strike="noStrike" dirty="0">
                          <a:effectLst/>
                        </a:rPr>
                        <a:t>Pews</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 $2,000 </a:t>
                      </a:r>
                      <a:endParaRPr lang="en-US" sz="2800" b="0" i="0" u="none" strike="noStrike" dirty="0">
                        <a:solidFill>
                          <a:srgbClr val="000000"/>
                        </a:solidFill>
                        <a:effectLst/>
                        <a:latin typeface="Calibri" panose="020F0502020204030204" pitchFamily="34" charset="0"/>
                      </a:endParaRPr>
                    </a:p>
                  </a:txBody>
                  <a:tcPr marL="24441" marR="24441" marT="24441" marB="0" anchor="b"/>
                </a:tc>
                <a:tc>
                  <a:txBody>
                    <a:bodyPr/>
                    <a:lstStyle/>
                    <a:p>
                      <a:pPr algn="r" fontAlgn="b"/>
                      <a:r>
                        <a:rPr lang="en-US" sz="2800" u="none" strike="noStrike" dirty="0">
                          <a:effectLst/>
                        </a:rPr>
                        <a:t>74</a:t>
                      </a:r>
                      <a:endParaRPr lang="en-US" sz="2800" b="0" i="0" u="none" strike="noStrike" dirty="0">
                        <a:solidFill>
                          <a:srgbClr val="000000"/>
                        </a:solidFill>
                        <a:effectLst/>
                        <a:latin typeface="Calibri" panose="020F0502020204030204" pitchFamily="34" charset="0"/>
                      </a:endParaRPr>
                    </a:p>
                  </a:txBody>
                  <a:tcPr marL="24441" marR="24441" marT="24441" marB="0" anchor="b"/>
                </a:tc>
                <a:extLst>
                  <a:ext uri="{0D108BD9-81ED-4DB2-BD59-A6C34878D82A}">
                    <a16:rowId xmlns:a16="http://schemas.microsoft.com/office/drawing/2014/main" val="1554160918"/>
                  </a:ext>
                </a:extLst>
              </a:tr>
              <a:tr h="978631">
                <a:tc>
                  <a:txBody>
                    <a:bodyPr/>
                    <a:lstStyle/>
                    <a:p>
                      <a:pPr algn="l" fontAlgn="b"/>
                      <a:r>
                        <a:rPr lang="en-US" sz="2800" b="0" i="0" u="none" strike="noStrike" dirty="0">
                          <a:solidFill>
                            <a:srgbClr val="000000"/>
                          </a:solidFill>
                          <a:effectLst/>
                          <a:latin typeface="Calibri" panose="020F0502020204030204" pitchFamily="34" charset="0"/>
                        </a:rPr>
                        <a:t>Donor Book</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$7,500</a:t>
                      </a:r>
                    </a:p>
                  </a:txBody>
                  <a:tcPr marL="24441" marR="24441" marT="24441" marB="0" anchor="b"/>
                </a:tc>
                <a:tc>
                  <a:txBody>
                    <a:bodyPr/>
                    <a:lstStyle/>
                    <a:p>
                      <a:pPr algn="r" fontAlgn="b"/>
                      <a:r>
                        <a:rPr lang="en-US" sz="2800" b="0" i="0" u="none" strike="noStrike" dirty="0">
                          <a:solidFill>
                            <a:srgbClr val="000000"/>
                          </a:solidFill>
                          <a:effectLst/>
                          <a:latin typeface="Calibri" panose="020F0502020204030204" pitchFamily="34" charset="0"/>
                        </a:rPr>
                        <a:t>1</a:t>
                      </a:r>
                    </a:p>
                  </a:txBody>
                  <a:tcPr marL="24441" marR="24441" marT="24441" marB="0" anchor="b"/>
                </a:tc>
                <a:extLst>
                  <a:ext uri="{0D108BD9-81ED-4DB2-BD59-A6C34878D82A}">
                    <a16:rowId xmlns:a16="http://schemas.microsoft.com/office/drawing/2014/main" val="1061564586"/>
                  </a:ext>
                </a:extLst>
              </a:tr>
            </a:tbl>
          </a:graphicData>
        </a:graphic>
      </p:graphicFrame>
    </p:spTree>
    <p:extLst>
      <p:ext uri="{BB962C8B-B14F-4D97-AF65-F5344CB8AC3E}">
        <p14:creationId xmlns:p14="http://schemas.microsoft.com/office/powerpoint/2010/main" val="17527983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67607-58A6-4DAB-B7E5-96FAE60702B7}"/>
              </a:ext>
            </a:extLst>
          </p:cNvPr>
          <p:cNvSpPr>
            <a:spLocks noGrp="1"/>
          </p:cNvSpPr>
          <p:nvPr>
            <p:ph type="title"/>
          </p:nvPr>
        </p:nvSpPr>
        <p:spPr>
          <a:xfrm>
            <a:off x="7028496" y="1783959"/>
            <a:ext cx="4875796" cy="2889114"/>
          </a:xfrm>
        </p:spPr>
        <p:txBody>
          <a:bodyPr vert="horz" lIns="91440" tIns="45720" rIns="91440" bIns="45720" rtlCol="0" anchor="b">
            <a:normAutofit/>
          </a:bodyPr>
          <a:lstStyle/>
          <a:p>
            <a:r>
              <a:rPr lang="en-US" sz="5400" dirty="0"/>
              <a:t>Questions?</a:t>
            </a:r>
            <a:br>
              <a:rPr lang="en-US" sz="5400" dirty="0"/>
            </a:br>
            <a:r>
              <a:rPr lang="en-US" sz="2800" dirty="0"/>
              <a:t>Contact the parish office:</a:t>
            </a:r>
            <a:br>
              <a:rPr lang="en-US" sz="2800" dirty="0"/>
            </a:br>
            <a:r>
              <a:rPr lang="en-US" sz="2800" dirty="0"/>
              <a:t>phone: 703-378-0763</a:t>
            </a:r>
            <a:br>
              <a:rPr lang="en-US" sz="2800" dirty="0"/>
            </a:br>
            <a:r>
              <a:rPr lang="en-US" sz="2800" dirty="0"/>
              <a:t>email: info@corpuschristisr.org</a:t>
            </a:r>
          </a:p>
        </p:txBody>
      </p:sp>
      <p:pic>
        <p:nvPicPr>
          <p:cNvPr id="5" name="Content Placeholder 4" descr="A picture containing outdoor, sky, building, place of worship&#10;&#10;Description automatically generated">
            <a:extLst>
              <a:ext uri="{FF2B5EF4-FFF2-40B4-BE49-F238E27FC236}">
                <a16:creationId xmlns:a16="http://schemas.microsoft.com/office/drawing/2014/main" id="{AE9203F9-2155-447E-887D-2A1B2069703C}"/>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r="-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1457559719"/>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Content Placeholder 17">
            <a:extLst>
              <a:ext uri="{FF2B5EF4-FFF2-40B4-BE49-F238E27FC236}">
                <a16:creationId xmlns:a16="http://schemas.microsoft.com/office/drawing/2014/main" id="{5B44D700-0CE0-0046-BEBD-140DE716E1AD}"/>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3" name="Rectangle 2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0FE75D3-3BA6-4F22-95AF-D8654DEDB935}"/>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Memorialization Opportunities</a:t>
            </a:r>
          </a:p>
        </p:txBody>
      </p:sp>
      <p:cxnSp>
        <p:nvCxnSpPr>
          <p:cNvPr id="25" name="Straight Connector 2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055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FB946D7-1CA4-446E-8795-007CACFDE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92416F2-BC84-4D7C-80C6-6296C10C3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95338" y="981075"/>
            <a:ext cx="10601325" cy="4552949"/>
          </a:xfrm>
          <a:prstGeom prst="rect">
            <a:avLst/>
          </a:prstGeom>
          <a:solidFill>
            <a:schemeClr val="bg1"/>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EAB68974-16FA-EA4F-A730-088627FF0924}"/>
              </a:ext>
            </a:extLst>
          </p:cNvPr>
          <p:cNvSpPr>
            <a:spLocks noGrp="1"/>
          </p:cNvSpPr>
          <p:nvPr>
            <p:ph type="ctrTitle"/>
          </p:nvPr>
        </p:nvSpPr>
        <p:spPr>
          <a:xfrm>
            <a:off x="1537097" y="1428750"/>
            <a:ext cx="9117807" cy="2105026"/>
          </a:xfrm>
        </p:spPr>
        <p:txBody>
          <a:bodyPr>
            <a:normAutofit/>
          </a:bodyPr>
          <a:lstStyle/>
          <a:p>
            <a:r>
              <a:rPr lang="en-US" dirty="0"/>
              <a:t>The Building</a:t>
            </a:r>
          </a:p>
        </p:txBody>
      </p:sp>
      <p:sp>
        <p:nvSpPr>
          <p:cNvPr id="5" name="Subtitle 4">
            <a:extLst>
              <a:ext uri="{FF2B5EF4-FFF2-40B4-BE49-F238E27FC236}">
                <a16:creationId xmlns:a16="http://schemas.microsoft.com/office/drawing/2014/main" id="{3C4F8612-814A-674A-92A4-2CF704CDB4CF}"/>
              </a:ext>
            </a:extLst>
          </p:cNvPr>
          <p:cNvSpPr>
            <a:spLocks noGrp="1"/>
          </p:cNvSpPr>
          <p:nvPr>
            <p:ph type="subTitle" idx="1"/>
          </p:nvPr>
        </p:nvSpPr>
        <p:spPr>
          <a:xfrm>
            <a:off x="1537097" y="3960557"/>
            <a:ext cx="9117807" cy="1097215"/>
          </a:xfrm>
        </p:spPr>
        <p:txBody>
          <a:bodyPr>
            <a:normAutofit/>
          </a:bodyPr>
          <a:lstStyle/>
          <a:p>
            <a:r>
              <a:rPr lang="en-US" dirty="0"/>
              <a:t>Tympanum | Limestone Bricks | Nave Bracket &amp; Capital | Arch</a:t>
            </a:r>
          </a:p>
          <a:p>
            <a:r>
              <a:rPr lang="en-US" dirty="0"/>
              <a:t>Sacristy Cabinetry</a:t>
            </a:r>
          </a:p>
        </p:txBody>
      </p:sp>
      <p:cxnSp>
        <p:nvCxnSpPr>
          <p:cNvPr id="14" name="Straight Connector 13">
            <a:extLst>
              <a:ext uri="{FF2B5EF4-FFF2-40B4-BE49-F238E27FC236}">
                <a16:creationId xmlns:a16="http://schemas.microsoft.com/office/drawing/2014/main" id="{2330623A-AB89-4E04-AC9A-2BAFBF85AE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52800" y="3771366"/>
            <a:ext cx="5486400" cy="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392172"/>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34">
            <a:extLst>
              <a:ext uri="{FF2B5EF4-FFF2-40B4-BE49-F238E27FC236}">
                <a16:creationId xmlns:a16="http://schemas.microsoft.com/office/drawing/2014/main" id="{6D731904-7733-45B0-902C-289497204C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3" name="Rectangle 36">
            <a:extLst>
              <a:ext uri="{FF2B5EF4-FFF2-40B4-BE49-F238E27FC236}">
                <a16:creationId xmlns:a16="http://schemas.microsoft.com/office/drawing/2014/main" id="{504E6397-35D7-4AEC-9DA9-B7F6B12B8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1051560" y="4440602"/>
            <a:ext cx="3538728" cy="1645920"/>
          </a:xfrm>
        </p:spPr>
        <p:txBody>
          <a:bodyPr vert="horz" lIns="91440" tIns="45720" rIns="91440" bIns="45720" rtlCol="0" anchor="ctr">
            <a:normAutofit/>
          </a:bodyPr>
          <a:lstStyle/>
          <a:p>
            <a:r>
              <a:rPr lang="en-US" kern="1200">
                <a:solidFill>
                  <a:schemeClr val="tx1"/>
                </a:solidFill>
                <a:latin typeface="+mj-lt"/>
                <a:ea typeface="+mj-ea"/>
                <a:cs typeface="+mj-cs"/>
              </a:rPr>
              <a:t>Tympanum</a:t>
            </a:r>
          </a:p>
        </p:txBody>
      </p:sp>
      <p:pic>
        <p:nvPicPr>
          <p:cNvPr id="6" name="Picture 5">
            <a:extLst>
              <a:ext uri="{FF2B5EF4-FFF2-40B4-BE49-F238E27FC236}">
                <a16:creationId xmlns:a16="http://schemas.microsoft.com/office/drawing/2014/main" id="{DE86AFA2-AF9E-694D-9A83-B5AC77AD8CC9}"/>
              </a:ext>
            </a:extLst>
          </p:cNvPr>
          <p:cNvPicPr>
            <a:picLocks noChangeAspect="1"/>
          </p:cNvPicPr>
          <p:nvPr/>
        </p:nvPicPr>
        <p:blipFill rotWithShape="1">
          <a:blip r:embed="rId2">
            <a:extLst>
              <a:ext uri="{28A0092B-C50C-407E-A947-70E740481C1C}">
                <a14:useLocalDpi xmlns:a14="http://schemas.microsoft.com/office/drawing/2010/main" val="0"/>
              </a:ext>
            </a:extLst>
          </a:blip>
          <a:srcRect l="19321" r="19320" b="-2"/>
          <a:stretch/>
        </p:blipFill>
        <p:spPr>
          <a:xfrm rot="5400000">
            <a:off x="444233" y="-444227"/>
            <a:ext cx="3995928" cy="4884383"/>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t="26975" r="1" b="10642"/>
          <a:stretch/>
        </p:blipFill>
        <p:spPr>
          <a:xfrm>
            <a:off x="5074877" y="10"/>
            <a:ext cx="7117118" cy="3995918"/>
          </a:xfrm>
          <a:prstGeom prst="rect">
            <a:avLst/>
          </a:prstGeom>
        </p:spPr>
      </p:pic>
      <p:sp>
        <p:nvSpPr>
          <p:cNvPr id="44" name="Rectangle 38">
            <a:extLst>
              <a:ext uri="{FF2B5EF4-FFF2-40B4-BE49-F238E27FC236}">
                <a16:creationId xmlns:a16="http://schemas.microsoft.com/office/drawing/2014/main" id="{62C5A04F-2AEB-4631-8314-A8B812E1E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 name="Rectangle 40">
            <a:extLst>
              <a:ext uri="{FF2B5EF4-FFF2-40B4-BE49-F238E27FC236}">
                <a16:creationId xmlns:a16="http://schemas.microsoft.com/office/drawing/2014/main" id="{4B2B1C70-BF3F-41BD-871B-63D8F911F7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5349240" y="4440602"/>
            <a:ext cx="6007608" cy="1645920"/>
          </a:xfrm>
        </p:spPr>
        <p:txBody>
          <a:bodyPr vert="horz" lIns="91440" tIns="45720" rIns="91440" bIns="45720" rtlCol="0" anchor="ctr">
            <a:normAutofit/>
          </a:bodyPr>
          <a:lstStyle/>
          <a:p>
            <a:r>
              <a:rPr lang="en-US" sz="1800" spc="10" dirty="0"/>
              <a:t>The</a:t>
            </a:r>
            <a:r>
              <a:rPr lang="en-US" sz="1800" spc="5" dirty="0"/>
              <a:t> </a:t>
            </a:r>
            <a:r>
              <a:rPr lang="en-US" sz="1800" spc="15" dirty="0"/>
              <a:t>tympanum</a:t>
            </a:r>
            <a:r>
              <a:rPr lang="en-US" sz="1800" spc="10" dirty="0"/>
              <a:t> </a:t>
            </a:r>
            <a:r>
              <a:rPr lang="en-US" sz="1800" spc="-55" dirty="0"/>
              <a:t>will be</a:t>
            </a:r>
            <a:r>
              <a:rPr lang="en-US" sz="1800" spc="10" dirty="0"/>
              <a:t> </a:t>
            </a:r>
            <a:r>
              <a:rPr lang="en-US" sz="1800" spc="15" dirty="0"/>
              <a:t>crafted</a:t>
            </a:r>
            <a:r>
              <a:rPr lang="en-US" sz="1800" spc="5" dirty="0"/>
              <a:t> from </a:t>
            </a:r>
            <a:r>
              <a:rPr lang="en-US" sz="1800" spc="10" dirty="0"/>
              <a:t> </a:t>
            </a:r>
            <a:r>
              <a:rPr lang="en-US" sz="1800" spc="-5" dirty="0"/>
              <a:t>limestone</a:t>
            </a:r>
            <a:r>
              <a:rPr lang="en-US" sz="1800" spc="5" dirty="0"/>
              <a:t> </a:t>
            </a:r>
            <a:r>
              <a:rPr lang="en-US" sz="1800" spc="30" dirty="0"/>
              <a:t>in</a:t>
            </a:r>
            <a:r>
              <a:rPr lang="en-US" sz="1800" spc="5" dirty="0"/>
              <a:t> </a:t>
            </a:r>
            <a:r>
              <a:rPr lang="en-US" sz="1800" spc="-55" dirty="0"/>
              <a:t>a</a:t>
            </a:r>
            <a:r>
              <a:rPr lang="en-US" sz="1800" spc="5" dirty="0"/>
              <a:t> </a:t>
            </a:r>
            <a:r>
              <a:rPr lang="en-US" sz="1800" spc="-45" dirty="0"/>
              <a:t>scene</a:t>
            </a:r>
            <a:r>
              <a:rPr lang="en-US" sz="1800" spc="5" dirty="0"/>
              <a:t> </a:t>
            </a:r>
            <a:r>
              <a:rPr lang="en-US" sz="1800" spc="-40" dirty="0"/>
              <a:t>of</a:t>
            </a:r>
            <a:r>
              <a:rPr lang="en-US" sz="1800" spc="10" dirty="0"/>
              <a:t> </a:t>
            </a:r>
            <a:r>
              <a:rPr lang="en-US" sz="1800" spc="45" dirty="0"/>
              <a:t>Christ</a:t>
            </a:r>
            <a:r>
              <a:rPr lang="en-US" sz="1800" spc="5" dirty="0"/>
              <a:t> </a:t>
            </a:r>
            <a:r>
              <a:rPr lang="en-US" sz="1800" spc="25" dirty="0"/>
              <a:t>and </a:t>
            </a:r>
            <a:r>
              <a:rPr lang="en-US" sz="1800" spc="-585" dirty="0"/>
              <a:t> </a:t>
            </a:r>
            <a:r>
              <a:rPr lang="en-US" sz="1800" spc="-50" dirty="0"/>
              <a:t>Majesty. </a:t>
            </a:r>
            <a:r>
              <a:rPr lang="en-US" sz="1800" spc="85" dirty="0"/>
              <a:t>It </a:t>
            </a:r>
            <a:r>
              <a:rPr lang="en-US" sz="1800" spc="-10" dirty="0"/>
              <a:t>sits </a:t>
            </a:r>
            <a:r>
              <a:rPr lang="en-US" sz="1800" spc="15" dirty="0"/>
              <a:t>on </a:t>
            </a:r>
            <a:r>
              <a:rPr lang="en-US" sz="1800" spc="60" dirty="0"/>
              <a:t>top </a:t>
            </a:r>
            <a:r>
              <a:rPr lang="en-US" sz="1800" spc="-40" dirty="0"/>
              <a:t>of </a:t>
            </a:r>
            <a:r>
              <a:rPr lang="en-US" sz="1800" spc="40" dirty="0"/>
              <a:t>the </a:t>
            </a:r>
            <a:r>
              <a:rPr lang="en-US" sz="1800" spc="5" dirty="0"/>
              <a:t>main </a:t>
            </a:r>
            <a:r>
              <a:rPr lang="en-US" sz="1800" spc="-585" dirty="0"/>
              <a:t> </a:t>
            </a:r>
            <a:r>
              <a:rPr lang="en-US" sz="1800" spc="10" dirty="0"/>
              <a:t>church</a:t>
            </a:r>
            <a:r>
              <a:rPr lang="en-US" sz="1800" spc="5" dirty="0"/>
              <a:t> </a:t>
            </a:r>
            <a:r>
              <a:rPr lang="en-US" sz="1800" dirty="0"/>
              <a:t>door.</a:t>
            </a:r>
          </a:p>
          <a:p>
            <a:pPr indent="-228600">
              <a:buFont typeface="Arial" panose="020B0604020202020204" pitchFamily="34" charset="0"/>
              <a:buChar char="•"/>
            </a:pPr>
            <a:endParaRPr lang="en-US" sz="1800" dirty="0"/>
          </a:p>
        </p:txBody>
      </p:sp>
    </p:spTree>
    <p:extLst>
      <p:ext uri="{BB962C8B-B14F-4D97-AF65-F5344CB8AC3E}">
        <p14:creationId xmlns:p14="http://schemas.microsoft.com/office/powerpoint/2010/main" val="4134229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Limestone Blocks</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limestone blocks are used to cover the front façade of the building</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5586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22810"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7742831" y="681037"/>
            <a:ext cx="3738779" cy="1788811"/>
          </a:xfrm>
        </p:spPr>
        <p:txBody>
          <a:bodyPr vert="horz" lIns="91440" tIns="45720" rIns="91440" bIns="45720" rtlCol="0" anchor="ctr">
            <a:normAutofit/>
          </a:bodyPr>
          <a:lstStyle/>
          <a:p>
            <a:r>
              <a:rPr lang="en-US" sz="4000" dirty="0"/>
              <a:t>Nave Bracket and Capital</a:t>
            </a:r>
          </a:p>
        </p:txBody>
      </p:sp>
      <p:sp>
        <p:nvSpPr>
          <p:cNvPr id="4" name="Text Placeholder 3">
            <a:extLst>
              <a:ext uri="{FF2B5EF4-FFF2-40B4-BE49-F238E27FC236}">
                <a16:creationId xmlns:a16="http://schemas.microsoft.com/office/drawing/2014/main" id="{3306A46A-D5C9-7B4F-8752-301FF5E436E2}"/>
              </a:ext>
            </a:extLst>
          </p:cNvPr>
          <p:cNvSpPr>
            <a:spLocks noGrp="1"/>
          </p:cNvSpPr>
          <p:nvPr>
            <p:ph type="body" sz="half" idx="2"/>
          </p:nvPr>
        </p:nvSpPr>
        <p:spPr>
          <a:xfrm>
            <a:off x="7742831" y="2630161"/>
            <a:ext cx="3738780" cy="3546801"/>
          </a:xfrm>
        </p:spPr>
        <p:txBody>
          <a:bodyPr vert="horz" lIns="91440" tIns="45720" rIns="91440" bIns="45720" rtlCol="0">
            <a:normAutofit/>
          </a:bodyPr>
          <a:lstStyle/>
          <a:p>
            <a:r>
              <a:rPr lang="en-US" sz="2000" spc="10" dirty="0"/>
              <a:t>The nave brackets and capitals line the columns on both sides of the church.</a:t>
            </a:r>
            <a:endParaRPr lang="en-US" sz="2000" dirty="0"/>
          </a:p>
          <a:p>
            <a:pPr indent="-228600">
              <a:buFont typeface="Arial" panose="020B0604020202020204" pitchFamily="34" charset="0"/>
              <a:buChar char="•"/>
            </a:pPr>
            <a:endParaRPr lang="en-US" sz="2000" dirty="0"/>
          </a:p>
        </p:txBody>
      </p:sp>
      <p:pic>
        <p:nvPicPr>
          <p:cNvPr id="5" name="object 6">
            <a:extLst>
              <a:ext uri="{FF2B5EF4-FFF2-40B4-BE49-F238E27FC236}">
                <a16:creationId xmlns:a16="http://schemas.microsoft.com/office/drawing/2014/main" id="{7A1025F4-A630-B545-9863-60C6A8A1C772}"/>
              </a:ext>
            </a:extLst>
          </p:cNvPr>
          <p:cNvPicPr/>
          <p:nvPr/>
        </p:nvPicPr>
        <p:blipFill>
          <a:blip r:embed="rId2" cstate="print">
            <a:extLst>
              <a:ext uri="{28A0092B-C50C-407E-A947-70E740481C1C}">
                <a14:useLocalDpi xmlns:a14="http://schemas.microsoft.com/office/drawing/2010/main"/>
              </a:ext>
            </a:extLst>
          </a:blip>
          <a:srcRect/>
          <a:stretch/>
        </p:blipFill>
        <p:spPr>
          <a:xfrm>
            <a:off x="479278" y="484633"/>
            <a:ext cx="6542215" cy="5888736"/>
          </a:xfrm>
          <a:prstGeom prst="rect">
            <a:avLst/>
          </a:prstGeom>
        </p:spPr>
      </p:pic>
    </p:spTree>
    <p:extLst>
      <p:ext uri="{BB962C8B-B14F-4D97-AF65-F5344CB8AC3E}">
        <p14:creationId xmlns:p14="http://schemas.microsoft.com/office/powerpoint/2010/main" val="2329799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526D6BA8-6275-4442-A13A-30C59A898A3D}"/>
              </a:ext>
            </a:extLst>
          </p:cNvPr>
          <p:cNvSpPr>
            <a:spLocks noGrp="1"/>
          </p:cNvSpPr>
          <p:nvPr>
            <p:ph type="title"/>
          </p:nvPr>
        </p:nvSpPr>
        <p:spPr>
          <a:xfrm>
            <a:off x="673749" y="4610244"/>
            <a:ext cx="3649703" cy="1714500"/>
          </a:xfrm>
        </p:spPr>
        <p:txBody>
          <a:bodyPr vert="horz" lIns="91440" tIns="45720" rIns="91440" bIns="45720" rtlCol="0" anchor="ctr">
            <a:normAutofit/>
          </a:bodyPr>
          <a:lstStyle/>
          <a:p>
            <a:r>
              <a:rPr lang="en-US" sz="2800" kern="1200" dirty="0">
                <a:solidFill>
                  <a:schemeClr val="tx1"/>
                </a:solidFill>
                <a:latin typeface="+mj-lt"/>
                <a:ea typeface="+mj-ea"/>
                <a:cs typeface="+mj-cs"/>
              </a:rPr>
              <a:t>Arches</a:t>
            </a:r>
          </a:p>
        </p:txBody>
      </p:sp>
      <p:pic>
        <p:nvPicPr>
          <p:cNvPr id="7" name="Content Placeholder 6">
            <a:extLst>
              <a:ext uri="{FF2B5EF4-FFF2-40B4-BE49-F238E27FC236}">
                <a16:creationId xmlns:a16="http://schemas.microsoft.com/office/drawing/2014/main" id="{01BC749F-E2BB-0449-B9EA-8A0152C07EE5}"/>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a:ext>
            </a:extLst>
          </a:blip>
          <a:srcRect b="-3"/>
          <a:stretch/>
        </p:blipFill>
        <p:spPr>
          <a:xfrm rot="10800000">
            <a:off x="673749" y="370320"/>
            <a:ext cx="3716238" cy="4051011"/>
          </a:xfrm>
          <a:prstGeom prst="rect">
            <a:avLst/>
          </a:prstGeom>
        </p:spPr>
      </p:pic>
      <p:pic>
        <p:nvPicPr>
          <p:cNvPr id="5" name="object 6">
            <a:extLst>
              <a:ext uri="{FF2B5EF4-FFF2-40B4-BE49-F238E27FC236}">
                <a16:creationId xmlns:a16="http://schemas.microsoft.com/office/drawing/2014/main" id="{7A1025F4-A630-B545-9863-60C6A8A1C772}"/>
              </a:ext>
            </a:extLst>
          </p:cNvPr>
          <p:cNvPicPr/>
          <p:nvPr/>
        </p:nvPicPr>
        <p:blipFill rotWithShape="1">
          <a:blip r:embed="rId3" cstate="print">
            <a:extLst>
              <a:ext uri="{28A0092B-C50C-407E-A947-70E740481C1C}">
                <a14:useLocalDpi xmlns:a14="http://schemas.microsoft.com/office/drawing/2010/main"/>
              </a:ext>
            </a:extLst>
          </a:blip>
          <a:srcRect r="-2"/>
          <a:stretch/>
        </p:blipFill>
        <p:spPr>
          <a:xfrm rot="10800000">
            <a:off x="4719344" y="370320"/>
            <a:ext cx="6798905" cy="4051011"/>
          </a:xfrm>
          <a:prstGeom prst="rect">
            <a:avLst/>
          </a:prstGeom>
        </p:spPr>
      </p:pic>
      <p:cxnSp>
        <p:nvCxnSpPr>
          <p:cNvPr id="14" name="Straight Connector 13">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3306A46A-D5C9-7B4F-8752-301FF5E436E2}"/>
              </a:ext>
            </a:extLst>
          </p:cNvPr>
          <p:cNvSpPr>
            <a:spLocks noGrp="1"/>
          </p:cNvSpPr>
          <p:nvPr>
            <p:ph sz="half" idx="1"/>
          </p:nvPr>
        </p:nvSpPr>
        <p:spPr>
          <a:xfrm>
            <a:off x="4793019" y="4610244"/>
            <a:ext cx="6725232" cy="1714500"/>
          </a:xfrm>
        </p:spPr>
        <p:txBody>
          <a:bodyPr vert="horz" lIns="91440" tIns="45720" rIns="91440" bIns="45720" rtlCol="0" anchor="ctr">
            <a:normAutofit/>
          </a:bodyPr>
          <a:lstStyle/>
          <a:p>
            <a:pPr marL="0" indent="0">
              <a:buNone/>
            </a:pPr>
            <a:r>
              <a:rPr lang="en-US" sz="1800" spc="10" dirty="0"/>
              <a:t>The arches are beautifully sculpted to match the marble in the rest of the church.  They provide support for the roof over the nave.</a:t>
            </a:r>
            <a:endParaRPr lang="en-US" sz="1800" dirty="0"/>
          </a:p>
          <a:p>
            <a:endParaRPr lang="en-US" sz="1700" dirty="0"/>
          </a:p>
        </p:txBody>
      </p:sp>
    </p:spTree>
    <p:extLst>
      <p:ext uri="{BB962C8B-B14F-4D97-AF65-F5344CB8AC3E}">
        <p14:creationId xmlns:p14="http://schemas.microsoft.com/office/powerpoint/2010/main" val="211208216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2122</TotalTime>
  <Words>1303</Words>
  <Application>Microsoft Office PowerPoint</Application>
  <PresentationFormat>Widescreen</PresentationFormat>
  <Paragraphs>174</Paragraphs>
  <Slides>35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Calibri</vt:lpstr>
      <vt:lpstr>Calibri Light</vt:lpstr>
      <vt:lpstr>Times New Roman</vt:lpstr>
      <vt:lpstr>Tw Cen MT</vt:lpstr>
      <vt:lpstr>Office Theme</vt:lpstr>
      <vt:lpstr>Corpus Christi</vt:lpstr>
      <vt:lpstr>A Letter from our Pastor</vt:lpstr>
      <vt:lpstr>A little about our new Church</vt:lpstr>
      <vt:lpstr>Memorialization Opportunities</vt:lpstr>
      <vt:lpstr>The Building</vt:lpstr>
      <vt:lpstr>Tympanum</vt:lpstr>
      <vt:lpstr>Limestone Blocks</vt:lpstr>
      <vt:lpstr>Nave Bracket and Capital</vt:lpstr>
      <vt:lpstr>Arches</vt:lpstr>
      <vt:lpstr>Sacristy Cabinetry</vt:lpstr>
      <vt:lpstr>Asking Donation (the building)</vt:lpstr>
      <vt:lpstr>The Sanctuary</vt:lpstr>
      <vt:lpstr>Reredos</vt:lpstr>
      <vt:lpstr>Altar of Sacrifice</vt:lpstr>
      <vt:lpstr>Railing  Communion and Shrines</vt:lpstr>
      <vt:lpstr>The Pulpit</vt:lpstr>
      <vt:lpstr>The Sedilia</vt:lpstr>
      <vt:lpstr>Asking Donation (the Sanctuary)</vt:lpstr>
      <vt:lpstr>The Celebration</vt:lpstr>
      <vt:lpstr>Bridal Room</vt:lpstr>
      <vt:lpstr>Asking Donation (the celebration)</vt:lpstr>
      <vt:lpstr>The Music</vt:lpstr>
      <vt:lpstr>Choir Loft Risers</vt:lpstr>
      <vt:lpstr>Sound System</vt:lpstr>
      <vt:lpstr>Organ</vt:lpstr>
      <vt:lpstr>Asking Donation (the music)</vt:lpstr>
      <vt:lpstr>The Light</vt:lpstr>
      <vt:lpstr>The Chandeliers</vt:lpstr>
      <vt:lpstr>Consecration Wall Candles</vt:lpstr>
      <vt:lpstr>Asking Donation (the light)</vt:lpstr>
      <vt:lpstr>The Prayer</vt:lpstr>
      <vt:lpstr>The Pews</vt:lpstr>
      <vt:lpstr>Donor Book</vt:lpstr>
      <vt:lpstr>Asking Donation (the prayer)</vt:lpstr>
      <vt:lpstr>Questions? Contact the parish office: phone: 703-378-0763 email: info@corpuschristisr.org</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Corpus Christi</dc:title>
  <dc:subject/>
  <dc:creator>Britt Wood &amp; David Labuskes</dc:creator>
  <cp:keywords/>
  <dc:description/>
  <cp:lastModifiedBy>Jennifer Chatman</cp:lastModifiedBy>
  <cp:revision>39</cp:revision>
  <cp:lastPrinted>2024-12-19T14:39:24Z</cp:lastPrinted>
  <dcterms:created xsi:type="dcterms:W3CDTF">2021-04-06T21:05:54Z</dcterms:created>
  <dcterms:modified xsi:type="dcterms:W3CDTF">2025-02-12T18:53:19Z</dcterms:modified>
  <cp:category/>
</cp:coreProperties>
</file>